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69" r:id="rId3"/>
    <p:sldId id="258" r:id="rId4"/>
    <p:sldId id="257" r:id="rId5"/>
    <p:sldId id="259" r:id="rId6"/>
    <p:sldId id="268" r:id="rId7"/>
    <p:sldId id="261" r:id="rId8"/>
    <p:sldId id="270" r:id="rId9"/>
    <p:sldId id="262" r:id="rId10"/>
    <p:sldId id="271" r:id="rId11"/>
    <p:sldId id="263" r:id="rId12"/>
    <p:sldId id="266" r:id="rId13"/>
    <p:sldId id="264" r:id="rId14"/>
    <p:sldId id="267" r:id="rId15"/>
    <p:sldId id="272"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6"/>
    <p:restoredTop sz="78720"/>
  </p:normalViewPr>
  <p:slideViewPr>
    <p:cSldViewPr snapToGrid="0" snapToObjects="1" showGuides="1">
      <p:cViewPr varScale="1">
        <p:scale>
          <a:sx n="87" d="100"/>
          <a:sy n="87" d="100"/>
        </p:scale>
        <p:origin x="3272" y="21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3588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solidFill>
                  <a:srgbClr val="191919"/>
                </a:solidFill>
                <a:effectLst/>
                <a:latin typeface="FS Me" panose="02000506040000020004" pitchFamily="2" charset="77"/>
              </a:rPr>
              <a:t>Speaker notes </a:t>
            </a:r>
          </a:p>
          <a:p>
            <a:endParaRPr lang="en-GB" dirty="0">
              <a:solidFill>
                <a:srgbClr val="191919"/>
              </a:solidFill>
              <a:effectLst/>
              <a:latin typeface="FS Me" panose="02000506040000020004" pitchFamily="2" charset="77"/>
            </a:endParaRPr>
          </a:p>
          <a:p>
            <a:r>
              <a:rPr lang="en-GB" dirty="0">
                <a:solidFill>
                  <a:srgbClr val="191919"/>
                </a:solidFill>
                <a:effectLst/>
                <a:latin typeface="FS Me" panose="02000506040000020004" pitchFamily="2" charset="77"/>
              </a:rPr>
              <a:t>Let us pray that Tearfund’s partners will be able to reach many more communities with Tearfund’s Bible-based training so that they can be equipped to realise and unlock their God-given potential.</a:t>
            </a:r>
          </a:p>
          <a:p>
            <a:endParaRPr lang="en-US" dirty="0"/>
          </a:p>
        </p:txBody>
      </p:sp>
    </p:spTree>
    <p:extLst>
      <p:ext uri="{BB962C8B-B14F-4D97-AF65-F5344CB8AC3E}">
        <p14:creationId xmlns:p14="http://schemas.microsoft.com/office/powerpoint/2010/main" val="212038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5000"/>
              </a:lnSpc>
              <a:spcBef>
                <a:spcPts val="0"/>
              </a:spcBef>
              <a:spcAft>
                <a:spcPts val="0"/>
              </a:spcAft>
              <a:buClrTx/>
              <a:buSzTx/>
              <a:buFontTx/>
              <a:buNone/>
              <a:tabLst/>
              <a:defRPr/>
            </a:pPr>
            <a:r>
              <a:rPr lang="en-GB" sz="2400" b="1" dirty="0">
                <a:solidFill>
                  <a:srgbClr val="191919"/>
                </a:solidFill>
                <a:effectLst/>
                <a:latin typeface="FS Me" panose="02000506040000020004" pitchFamily="2" charset="77"/>
              </a:rPr>
              <a:t>Speaker notes </a:t>
            </a:r>
          </a:p>
          <a:p>
            <a:pPr>
              <a:lnSpc>
                <a:spcPct val="115000"/>
              </a:lnSpc>
            </a:pPr>
            <a:endParaRPr lang="en-GB" sz="2400" dirty="0">
              <a:effectLst/>
              <a:latin typeface="Arial" panose="020B0604020202020204" pitchFamily="34" charset="0"/>
              <a:ea typeface="Arial" panose="020B0604020202020204" pitchFamily="34" charset="0"/>
            </a:endParaRPr>
          </a:p>
          <a:p>
            <a:pPr>
              <a:lnSpc>
                <a:spcPct val="115000"/>
              </a:lnSpc>
            </a:pPr>
            <a:r>
              <a:rPr lang="en-GB" sz="2400" dirty="0">
                <a:effectLst/>
                <a:latin typeface="Arial" panose="020B0604020202020204" pitchFamily="34" charset="0"/>
                <a:ea typeface="Arial" panose="020B0604020202020204" pitchFamily="34" charset="0"/>
              </a:rPr>
              <a:t>Today, as we celebrate Pentecost Sunday, we remember the incredible moment </a:t>
            </a:r>
            <a:r>
              <a:rPr lang="en-GB" sz="2400" dirty="0">
                <a:effectLst/>
                <a:highlight>
                  <a:srgbClr val="FFFFFF"/>
                </a:highlight>
                <a:latin typeface="Arial" panose="020B0604020202020204" pitchFamily="34" charset="0"/>
                <a:ea typeface="Arial" panose="020B0604020202020204" pitchFamily="34" charset="0"/>
              </a:rPr>
              <a:t>when God’s Holy Spirit descended on Jesus’ disciples. No longer were they terrified. Each disciple was filled with God’s power and wisdom. They were empowered, they were renewed. And the effect was electric. From that moment, the Christian church began, as the disciples spread the message of Christ far and wide. </a:t>
            </a:r>
            <a:endParaRPr lang="en-GB" sz="2400" dirty="0">
              <a:effectLst/>
              <a:latin typeface="Arial" panose="020B0604020202020204" pitchFamily="34" charset="0"/>
              <a:ea typeface="Arial" panose="020B0604020202020204" pitchFamily="34" charset="0"/>
            </a:endParaRPr>
          </a:p>
          <a:p>
            <a:pPr>
              <a:lnSpc>
                <a:spcPct val="115000"/>
              </a:lnSpc>
            </a:pPr>
            <a:r>
              <a:rPr lang="en-GB" sz="2400" dirty="0">
                <a:effectLst/>
                <a:highlight>
                  <a:srgbClr val="FFFFFF"/>
                </a:highlight>
                <a:latin typeface="Arial" panose="020B0604020202020204" pitchFamily="34" charset="0"/>
                <a:ea typeface="Arial" panose="020B0604020202020204" pitchFamily="34" charset="0"/>
              </a:rPr>
              <a:t> </a:t>
            </a:r>
            <a:endParaRPr lang="en-GB" sz="2400" dirty="0">
              <a:effectLst/>
              <a:latin typeface="Arial" panose="020B0604020202020204" pitchFamily="34" charset="0"/>
              <a:ea typeface="Arial" panose="020B0604020202020204" pitchFamily="34" charset="0"/>
            </a:endParaRPr>
          </a:p>
          <a:p>
            <a:pPr>
              <a:lnSpc>
                <a:spcPct val="115000"/>
              </a:lnSpc>
            </a:pPr>
            <a:r>
              <a:rPr lang="en-GB" sz="2400" dirty="0">
                <a:effectLst/>
                <a:highlight>
                  <a:srgbClr val="FFFFFF"/>
                </a:highlight>
                <a:latin typeface="Arial" panose="020B0604020202020204" pitchFamily="34" charset="0"/>
                <a:ea typeface="Arial" panose="020B0604020202020204" pitchFamily="34" charset="0"/>
              </a:rPr>
              <a:t>Tearfund is passionate about the local church around the world. They believe it’s through equipping local churches that communities will be led out of extreme poverty and into a sustainable future. And that is why today, on Pentecost Sunday, we are sharing the inspirational story of Rene and Odile from Ivory Coast; celebrating the incredible transformation and renewal they are experiencing. </a:t>
            </a:r>
            <a:endParaRPr lang="en-GB" sz="2400"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330277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b="1" dirty="0">
                <a:solidFill>
                  <a:srgbClr val="191919"/>
                </a:solidFill>
                <a:effectLst/>
                <a:latin typeface="FS Me" panose="02000506040000020004" pitchFamily="2" charset="77"/>
              </a:rPr>
              <a:t>Speaker notes </a:t>
            </a:r>
          </a:p>
          <a:p>
            <a:endParaRPr lang="en-GB" b="1" dirty="0">
              <a:solidFill>
                <a:srgbClr val="00D3AA"/>
              </a:solidFill>
              <a:effectLst/>
              <a:latin typeface="Gander" panose="03070502040403020204" pitchFamily="66" charset="77"/>
            </a:endParaRPr>
          </a:p>
          <a:p>
            <a:r>
              <a:rPr lang="en-GB" b="1" dirty="0">
                <a:solidFill>
                  <a:srgbClr val="00D3AA"/>
                </a:solidFill>
                <a:effectLst/>
                <a:latin typeface="Gander" panose="03070502040403020204" pitchFamily="66" charset="77"/>
              </a:rPr>
              <a:t>The power </a:t>
            </a:r>
            <a:r>
              <a:rPr lang="en-GB" b="1" dirty="0">
                <a:solidFill>
                  <a:srgbClr val="191919"/>
                </a:solidFill>
                <a:effectLst/>
                <a:latin typeface="Tearfund Sans" panose="02080803040202020203" pitchFamily="18" charset="77"/>
              </a:rPr>
              <a:t>of the church</a:t>
            </a:r>
          </a:p>
          <a:p>
            <a:r>
              <a:rPr lang="en-GB" dirty="0">
                <a:solidFill>
                  <a:srgbClr val="191919"/>
                </a:solidFill>
                <a:effectLst/>
                <a:latin typeface="FS Me" panose="02000506040000020004" pitchFamily="2" charset="77"/>
              </a:rPr>
              <a:t>Around the world, conflict is rife, climate change is forcing millions from their homes, and one in ten people are still living in extreme poverty. This is not God’s plan.</a:t>
            </a:r>
          </a:p>
          <a:p>
            <a:endParaRPr lang="en-GB" dirty="0">
              <a:solidFill>
                <a:srgbClr val="191919"/>
              </a:solidFill>
              <a:effectLst/>
              <a:latin typeface="FS Me" panose="02000506040000020004" pitchFamily="2" charset="77"/>
            </a:endParaRPr>
          </a:p>
          <a:p>
            <a:r>
              <a:rPr lang="en-GB" dirty="0">
                <a:solidFill>
                  <a:srgbClr val="191919"/>
                </a:solidFill>
                <a:effectLst/>
                <a:latin typeface="FS Me" panose="02000506040000020004" pitchFamily="2" charset="77"/>
              </a:rPr>
              <a:t>But there is an answer. </a:t>
            </a:r>
          </a:p>
          <a:p>
            <a:r>
              <a:rPr lang="en-GB" b="1" dirty="0">
                <a:solidFill>
                  <a:srgbClr val="191919"/>
                </a:solidFill>
                <a:effectLst/>
                <a:latin typeface="FS Me" panose="02000506040000020004" pitchFamily="2" charset="77"/>
              </a:rPr>
              <a:t>Together, we can release the power of the local church. </a:t>
            </a:r>
            <a:endParaRPr lang="en-GB" dirty="0">
              <a:solidFill>
                <a:srgbClr val="191919"/>
              </a:solidFill>
              <a:effectLst/>
              <a:latin typeface="FS Me" panose="02000506040000020004" pitchFamily="2" charset="77"/>
            </a:endParaRPr>
          </a:p>
          <a:p>
            <a:endParaRPr lang="en-US" dirty="0"/>
          </a:p>
        </p:txBody>
      </p:sp>
    </p:spTree>
    <p:extLst>
      <p:ext uri="{BB962C8B-B14F-4D97-AF65-F5344CB8AC3E}">
        <p14:creationId xmlns:p14="http://schemas.microsoft.com/office/powerpoint/2010/main" val="1707097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solidFill>
                  <a:srgbClr val="191919"/>
                </a:solidFill>
                <a:effectLst/>
                <a:latin typeface="FS Me" panose="02000506040000020004" pitchFamily="2" charset="77"/>
              </a:rPr>
              <a:t>Speaker notes </a:t>
            </a:r>
          </a:p>
          <a:p>
            <a:endParaRPr lang="en-GB" dirty="0">
              <a:solidFill>
                <a:srgbClr val="191919"/>
              </a:solidFill>
              <a:effectLst/>
              <a:latin typeface="FS Me" panose="02000506040000020004" pitchFamily="2" charset="77"/>
            </a:endParaRPr>
          </a:p>
          <a:p>
            <a:r>
              <a:rPr lang="en-GB" dirty="0">
                <a:solidFill>
                  <a:srgbClr val="191919"/>
                </a:solidFill>
                <a:effectLst/>
                <a:latin typeface="FS Me" panose="02000506040000020004" pitchFamily="2" charset="77"/>
              </a:rPr>
              <a:t>A recent independent study into the impact of Tearfund’s training through local churches found that people living in communities that have been through Tearfund's Church and Community Transformation training are:</a:t>
            </a:r>
          </a:p>
          <a:p>
            <a:endParaRPr lang="en-GB" dirty="0">
              <a:solidFill>
                <a:srgbClr val="191919"/>
              </a:solidFill>
              <a:effectLst/>
              <a:latin typeface="FS Me" panose="02000506040000020004" pitchFamily="2" charset="77"/>
            </a:endParaRPr>
          </a:p>
          <a:p>
            <a:r>
              <a:rPr lang="en-GB" b="1" dirty="0">
                <a:solidFill>
                  <a:srgbClr val="191919"/>
                </a:solidFill>
                <a:effectLst/>
                <a:latin typeface="FS Me" panose="02000506040000020004" pitchFamily="2" charset="77"/>
              </a:rPr>
              <a:t>113% more likely to work on shared projects</a:t>
            </a:r>
          </a:p>
          <a:p>
            <a:endParaRPr lang="en-GB" b="1" dirty="0">
              <a:solidFill>
                <a:srgbClr val="191919"/>
              </a:solidFill>
              <a:effectLst/>
              <a:latin typeface="FS Me" panose="02000506040000020004" pitchFamily="2" charset="77"/>
            </a:endParaRPr>
          </a:p>
          <a:p>
            <a:r>
              <a:rPr lang="en-GB" b="1" dirty="0">
                <a:solidFill>
                  <a:srgbClr val="191919"/>
                </a:solidFill>
                <a:effectLst/>
                <a:latin typeface="FS Me" panose="02000506040000020004" pitchFamily="2" charset="77"/>
              </a:rPr>
              <a:t>51% more likely to have maintained or increased their income in the last year</a:t>
            </a:r>
          </a:p>
          <a:p>
            <a:endParaRPr lang="en-GB" b="1" dirty="0">
              <a:solidFill>
                <a:srgbClr val="191919"/>
              </a:solidFill>
              <a:effectLst/>
              <a:latin typeface="FS Me" panose="02000506040000020004" pitchFamily="2" charset="77"/>
            </a:endParaRPr>
          </a:p>
          <a:p>
            <a:r>
              <a:rPr lang="en-GB" b="1" dirty="0">
                <a:solidFill>
                  <a:srgbClr val="191919"/>
                </a:solidFill>
                <a:effectLst/>
                <a:latin typeface="FS Me" panose="02000506040000020004" pitchFamily="2" charset="77"/>
              </a:rPr>
              <a:t>35% more likely to be hopeful about the future</a:t>
            </a:r>
          </a:p>
        </p:txBody>
      </p:sp>
    </p:spTree>
    <p:extLst>
      <p:ext uri="{BB962C8B-B14F-4D97-AF65-F5344CB8AC3E}">
        <p14:creationId xmlns:p14="http://schemas.microsoft.com/office/powerpoint/2010/main" val="1687244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5000"/>
              </a:lnSpc>
              <a:spcBef>
                <a:spcPts val="0"/>
              </a:spcBef>
              <a:spcAft>
                <a:spcPts val="0"/>
              </a:spcAft>
              <a:buClrTx/>
              <a:buSzTx/>
              <a:buFontTx/>
              <a:buNone/>
              <a:tabLst/>
              <a:defRPr/>
            </a:pPr>
            <a:r>
              <a:rPr lang="en-GB" sz="1800" b="1" dirty="0">
                <a:solidFill>
                  <a:srgbClr val="191919"/>
                </a:solidFill>
                <a:effectLst/>
                <a:latin typeface="FS Me" panose="02000506040000020004" pitchFamily="2" charset="77"/>
              </a:rPr>
              <a:t>Speaker notes </a:t>
            </a:r>
          </a:p>
          <a:p>
            <a:pPr>
              <a:lnSpc>
                <a:spcPct val="115000"/>
              </a:lnSpc>
            </a:pP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Tearfund’s Church and Community Transformation training, delivered through the local church, helps communities recognise the skills and resources God has given them to overcome poverty from within and build greater resilience – with immediate effect.</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A recent independent study into the impact of Tearfund's training through local churches found that every £1 invested by Tearfund in local churches helps the community to unlock a further £7 in time and resources for shared projects, which ultimately creates £211 of social value through improved wellbeing.</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(Social value measurement aims to put a monetary value to costs and benefits that do not have a market price. These include improved quality of life, increased trust in neighbours, or an improved natural environment.)</a:t>
            </a:r>
          </a:p>
        </p:txBody>
      </p:sp>
    </p:spTree>
    <p:extLst>
      <p:ext uri="{BB962C8B-B14F-4D97-AF65-F5344CB8AC3E}">
        <p14:creationId xmlns:p14="http://schemas.microsoft.com/office/powerpoint/2010/main" val="237341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solidFill>
                  <a:srgbClr val="191919"/>
                </a:solidFill>
                <a:effectLst/>
                <a:latin typeface="FS Me" panose="02000506040000020004" pitchFamily="2" charset="77"/>
              </a:rPr>
              <a:t>Speaker notes </a:t>
            </a:r>
          </a:p>
          <a:p>
            <a:endParaRPr lang="en-GB" dirty="0">
              <a:solidFill>
                <a:srgbClr val="191919"/>
              </a:solidFill>
              <a:effectLst/>
              <a:latin typeface="FS Me" panose="02000506040000020004" pitchFamily="2" charset="77"/>
            </a:endParaRPr>
          </a:p>
          <a:p>
            <a:r>
              <a:rPr lang="en-GB" dirty="0">
                <a:solidFill>
                  <a:srgbClr val="191919"/>
                </a:solidFill>
                <a:effectLst/>
                <a:latin typeface="FS Me" panose="02000506040000020004" pitchFamily="2" charset="77"/>
              </a:rPr>
              <a:t>Rene and Odile from Ivory Coast lived in fear and worry. The couple could barely afford to put food on the table – let alone pay for school fees, or for medicine when their children got sick. </a:t>
            </a:r>
          </a:p>
          <a:p>
            <a:r>
              <a:rPr lang="en-GB" dirty="0">
                <a:solidFill>
                  <a:srgbClr val="191919"/>
                </a:solidFill>
                <a:effectLst/>
                <a:latin typeface="FS Me" panose="02000506040000020004" pitchFamily="2" charset="77"/>
              </a:rPr>
              <a:t>But all this changed when Tearfund’s Bible-based training – delivered through the local church – equipped them to realise and unlock their God-given potential. </a:t>
            </a:r>
          </a:p>
          <a:p>
            <a:endParaRPr lang="en-GB" dirty="0">
              <a:solidFill>
                <a:srgbClr val="191919"/>
              </a:solidFill>
              <a:effectLst/>
              <a:latin typeface="FS Me" panose="02000506040000020004" pitchFamily="2" charset="77"/>
            </a:endParaRPr>
          </a:p>
          <a:p>
            <a:r>
              <a:rPr lang="en-GB" dirty="0">
                <a:solidFill>
                  <a:srgbClr val="191919"/>
                </a:solidFill>
                <a:effectLst/>
                <a:latin typeface="FS Me" panose="02000506040000020004" pitchFamily="2" charset="77"/>
              </a:rPr>
              <a:t>Today, Rene and Odile have a thriving pineapple business. </a:t>
            </a:r>
          </a:p>
          <a:p>
            <a:endParaRPr lang="en-GB" dirty="0">
              <a:solidFill>
                <a:srgbClr val="191919"/>
              </a:solidFill>
              <a:effectLst/>
              <a:latin typeface="FS Me" panose="02000506040000020004" pitchFamily="2" charset="77"/>
            </a:endParaRPr>
          </a:p>
          <a:p>
            <a:r>
              <a:rPr lang="en-GB" dirty="0">
                <a:solidFill>
                  <a:srgbClr val="191919"/>
                </a:solidFill>
                <a:effectLst/>
                <a:latin typeface="FS Me" panose="02000506040000020004" pitchFamily="2" charset="77"/>
              </a:rPr>
              <a:t>When communities are empowered to fulfil their God-given potential, everything changes.</a:t>
            </a:r>
          </a:p>
          <a:p>
            <a:endParaRPr lang="en-US" dirty="0"/>
          </a:p>
        </p:txBody>
      </p:sp>
    </p:spTree>
    <p:extLst>
      <p:ext uri="{BB962C8B-B14F-4D97-AF65-F5344CB8AC3E}">
        <p14:creationId xmlns:p14="http://schemas.microsoft.com/office/powerpoint/2010/main" val="3479722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5000"/>
              </a:lnSpc>
              <a:spcBef>
                <a:spcPts val="0"/>
              </a:spcBef>
              <a:spcAft>
                <a:spcPts val="0"/>
              </a:spcAft>
              <a:buClrTx/>
              <a:buSzTx/>
              <a:buFontTx/>
              <a:buNone/>
              <a:tabLst/>
              <a:defRPr/>
            </a:pPr>
            <a:r>
              <a:rPr lang="en-GB" sz="2400" b="1" dirty="0">
                <a:solidFill>
                  <a:srgbClr val="191919"/>
                </a:solidFill>
                <a:effectLst/>
                <a:latin typeface="FS Me" panose="02000506040000020004" pitchFamily="2" charset="77"/>
              </a:rPr>
              <a:t>Speaker notes </a:t>
            </a:r>
          </a:p>
          <a:p>
            <a:pPr>
              <a:lnSpc>
                <a:spcPct val="115000"/>
              </a:lnSpc>
            </a:pPr>
            <a:endParaRPr lang="en-GB" sz="2400" dirty="0">
              <a:effectLst/>
              <a:latin typeface="Arial" panose="020B0604020202020204" pitchFamily="34" charset="0"/>
              <a:ea typeface="Arial" panose="020B0604020202020204" pitchFamily="34" charset="0"/>
            </a:endParaRPr>
          </a:p>
          <a:p>
            <a:pPr>
              <a:lnSpc>
                <a:spcPct val="115000"/>
              </a:lnSpc>
            </a:pPr>
            <a:r>
              <a:rPr lang="en-GB" sz="2400" dirty="0">
                <a:effectLst/>
                <a:latin typeface="Arial" panose="020B0604020202020204" pitchFamily="34" charset="0"/>
                <a:ea typeface="Arial" panose="020B0604020202020204" pitchFamily="34" charset="0"/>
              </a:rPr>
              <a:t>Pastor Amani from Ivory Coast shares how his church community has gone from strength to strength since Tearfund’s bespoke community training arrived. Pastor Amani explains, ‘When I arrived at the church, Christians had this mentality that they had to remain poor in order to inherit heaven, especially eternal life.’ But through Tearfund’s bespoke community training, with Bible studies on </a:t>
            </a:r>
            <a:r>
              <a:rPr lang="en-GB" sz="2400" dirty="0">
                <a:effectLst/>
                <a:highlight>
                  <a:srgbClr val="FFFFFF"/>
                </a:highlight>
                <a:latin typeface="Arial" panose="020B0604020202020204" pitchFamily="34" charset="0"/>
                <a:ea typeface="Arial" panose="020B0604020202020204" pitchFamily="34" charset="0"/>
              </a:rPr>
              <a:t>recognising the skills and resources God has given them to overcome poverty from within, </a:t>
            </a:r>
            <a:r>
              <a:rPr lang="en-GB" sz="2400" dirty="0">
                <a:effectLst/>
                <a:latin typeface="Arial" panose="020B0604020202020204" pitchFamily="34" charset="0"/>
                <a:ea typeface="Arial" panose="020B0604020202020204" pitchFamily="34" charset="0"/>
              </a:rPr>
              <a:t>Pastor Amani walked alongside his parish as they changed. </a:t>
            </a:r>
          </a:p>
          <a:p>
            <a:pPr>
              <a:lnSpc>
                <a:spcPct val="115000"/>
              </a:lnSpc>
            </a:pPr>
            <a:r>
              <a:rPr lang="en-GB" sz="2400" dirty="0">
                <a:effectLst/>
                <a:latin typeface="Arial" panose="020B0604020202020204" pitchFamily="34" charset="0"/>
                <a:ea typeface="Arial" panose="020B0604020202020204" pitchFamily="34" charset="0"/>
              </a:rPr>
              <a:t> </a:t>
            </a:r>
          </a:p>
          <a:p>
            <a:pPr>
              <a:lnSpc>
                <a:spcPct val="115000"/>
              </a:lnSpc>
            </a:pPr>
            <a:r>
              <a:rPr lang="en-GB" sz="2400" dirty="0">
                <a:effectLst/>
                <a:latin typeface="Arial" panose="020B0604020202020204" pitchFamily="34" charset="0"/>
                <a:ea typeface="Arial" panose="020B0604020202020204" pitchFamily="34" charset="0"/>
              </a:rPr>
              <a:t>Today, the community has stronger relationships, the church building is nearly complete, families are working hard to farm and be self-sufficient, and the church congregation and its income have tripled in size. ‘Tearfund’s Transforming Communities programme is an instrument for development, for transforming people's way of thinking,’ says Pastor Amani.   </a:t>
            </a:r>
          </a:p>
          <a:p>
            <a:endParaRPr lang="en-US" dirty="0"/>
          </a:p>
        </p:txBody>
      </p:sp>
    </p:spTree>
    <p:extLst>
      <p:ext uri="{BB962C8B-B14F-4D97-AF65-F5344CB8AC3E}">
        <p14:creationId xmlns:p14="http://schemas.microsoft.com/office/powerpoint/2010/main" val="327886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5000"/>
              </a:lnSpc>
              <a:spcBef>
                <a:spcPts val="0"/>
              </a:spcBef>
              <a:spcAft>
                <a:spcPts val="0"/>
              </a:spcAft>
              <a:buClrTx/>
              <a:buSzTx/>
              <a:buFontTx/>
              <a:buNone/>
              <a:tabLst/>
              <a:defRPr/>
            </a:pPr>
            <a:r>
              <a:rPr lang="en-GB" sz="2400" b="1" dirty="0">
                <a:solidFill>
                  <a:srgbClr val="191919"/>
                </a:solidFill>
                <a:effectLst/>
                <a:latin typeface="FS Me" panose="02000506040000020004" pitchFamily="2" charset="77"/>
              </a:rPr>
              <a:t>Speaker notes </a:t>
            </a:r>
          </a:p>
          <a:p>
            <a:pPr>
              <a:lnSpc>
                <a:spcPct val="115000"/>
              </a:lnSpc>
            </a:pPr>
            <a:endParaRPr lang="en-GB" sz="2400" dirty="0">
              <a:effectLst/>
              <a:latin typeface="Arial" panose="020B0604020202020204" pitchFamily="34" charset="0"/>
              <a:ea typeface="Arial" panose="020B0604020202020204" pitchFamily="34" charset="0"/>
            </a:endParaRPr>
          </a:p>
          <a:p>
            <a:pPr>
              <a:lnSpc>
                <a:spcPct val="115000"/>
              </a:lnSpc>
            </a:pPr>
            <a:r>
              <a:rPr lang="en-GB" sz="2400" dirty="0">
                <a:effectLst/>
                <a:latin typeface="Arial" panose="020B0604020202020204" pitchFamily="34" charset="0"/>
                <a:ea typeface="Arial" panose="020B0604020202020204" pitchFamily="34" charset="0"/>
              </a:rPr>
              <a:t>It’s been wonderful to hear recent updates from Rene and Odile about how their business is growing and their community is thriving.  </a:t>
            </a:r>
          </a:p>
          <a:p>
            <a:pPr>
              <a:lnSpc>
                <a:spcPct val="115000"/>
              </a:lnSpc>
            </a:pPr>
            <a:r>
              <a:rPr lang="en-GB" sz="2400" dirty="0">
                <a:effectLst/>
                <a:latin typeface="Arial" panose="020B0604020202020204" pitchFamily="34" charset="0"/>
                <a:ea typeface="Arial" panose="020B0604020202020204" pitchFamily="34" charset="0"/>
              </a:rPr>
              <a:t> </a:t>
            </a:r>
          </a:p>
          <a:p>
            <a:pPr>
              <a:lnSpc>
                <a:spcPct val="115000"/>
              </a:lnSpc>
            </a:pPr>
            <a:r>
              <a:rPr lang="en-GB" sz="2400" dirty="0">
                <a:effectLst/>
                <a:latin typeface="Arial" panose="020B0604020202020204" pitchFamily="34" charset="0"/>
                <a:ea typeface="Arial" panose="020B0604020202020204" pitchFamily="34" charset="0"/>
              </a:rPr>
              <a:t>Odile shares how last year she was able to save almost £200 through a community savings group that began as a result of Tearfund’s training. Odile cultivated a small vegetable garden and put aside the money she made from selling tomatoes. £200 is more than double the minimum monthly wage in Ivory Coast and this saving enabled her family to expand the size of their farm and plant more pineapples.    </a:t>
            </a:r>
          </a:p>
          <a:p>
            <a:pPr>
              <a:lnSpc>
                <a:spcPct val="115000"/>
              </a:lnSpc>
            </a:pPr>
            <a:r>
              <a:rPr lang="en-GB" sz="2400" dirty="0">
                <a:effectLst/>
                <a:latin typeface="Arial" panose="020B0604020202020204" pitchFamily="34" charset="0"/>
                <a:ea typeface="Arial" panose="020B0604020202020204" pitchFamily="34" charset="0"/>
              </a:rPr>
              <a:t> </a:t>
            </a:r>
          </a:p>
          <a:p>
            <a:pPr>
              <a:lnSpc>
                <a:spcPct val="115000"/>
              </a:lnSpc>
            </a:pPr>
            <a:r>
              <a:rPr lang="en-GB" sz="2400" dirty="0">
                <a:effectLst/>
                <a:latin typeface="Arial" panose="020B0604020202020204" pitchFamily="34" charset="0"/>
                <a:ea typeface="Arial" panose="020B0604020202020204" pitchFamily="34" charset="0"/>
              </a:rPr>
              <a:t>Rene also shares how his business has grown, and in particular, how the community is living in harmony.  </a:t>
            </a:r>
          </a:p>
          <a:p>
            <a:pPr>
              <a:lnSpc>
                <a:spcPct val="115000"/>
              </a:lnSpc>
            </a:pPr>
            <a:r>
              <a:rPr lang="en-GB" sz="2400" dirty="0">
                <a:effectLst/>
                <a:latin typeface="Arial" panose="020B0604020202020204" pitchFamily="34" charset="0"/>
                <a:ea typeface="Arial" panose="020B0604020202020204" pitchFamily="34" charset="0"/>
              </a:rPr>
              <a:t> </a:t>
            </a:r>
          </a:p>
          <a:p>
            <a:pPr>
              <a:lnSpc>
                <a:spcPct val="115000"/>
              </a:lnSpc>
            </a:pPr>
            <a:r>
              <a:rPr lang="en-GB" sz="2400" dirty="0">
                <a:effectLst/>
                <a:latin typeface="Arial" panose="020B0604020202020204" pitchFamily="34" charset="0"/>
                <a:ea typeface="Arial" panose="020B0604020202020204" pitchFamily="34" charset="0"/>
              </a:rPr>
              <a:t>‘Through Tearfund’s Transforming Communities programme, I've learnt to discover the authority God has given us by putting resources at our disposal,’ explains Rene. ‘Among the resources we have are health, financial resources and the people around us. Today, through Tearfund’s training, I am the owner and cultivate a two-hectare field of yams, pineapples and peanuts.’</a:t>
            </a:r>
          </a:p>
          <a:p>
            <a:endParaRPr lang="en-US" dirty="0"/>
          </a:p>
        </p:txBody>
      </p:sp>
    </p:spTree>
    <p:extLst>
      <p:ext uri="{BB962C8B-B14F-4D97-AF65-F5344CB8AC3E}">
        <p14:creationId xmlns:p14="http://schemas.microsoft.com/office/powerpoint/2010/main" val="2240341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solidFill>
                  <a:srgbClr val="191919"/>
                </a:solidFill>
                <a:effectLst/>
                <a:latin typeface="FS Me" panose="02000506040000020004" pitchFamily="2" charset="77"/>
              </a:rPr>
              <a:t>Speaker notes </a:t>
            </a:r>
          </a:p>
          <a:p>
            <a:endParaRPr lang="en-GB" dirty="0">
              <a:solidFill>
                <a:srgbClr val="191919"/>
              </a:solidFill>
              <a:effectLst/>
              <a:latin typeface="FS Me" panose="02000506040000020004" pitchFamily="2" charset="77"/>
            </a:endParaRPr>
          </a:p>
          <a:p>
            <a:r>
              <a:rPr lang="en-GB" dirty="0">
                <a:solidFill>
                  <a:srgbClr val="191919"/>
                </a:solidFill>
                <a:effectLst/>
                <a:latin typeface="FS Me" panose="02000506040000020004" pitchFamily="2" charset="77"/>
              </a:rPr>
              <a:t>Let us pray that Tearfund’s partners will be able to reach many more communities with Tearfund’s Bible-based training so that they can be equipped to realise and unlock their God-given potential.</a:t>
            </a:r>
          </a:p>
          <a:p>
            <a:endParaRPr lang="en-US" dirty="0"/>
          </a:p>
        </p:txBody>
      </p:sp>
    </p:spTree>
    <p:extLst>
      <p:ext uri="{BB962C8B-B14F-4D97-AF65-F5344CB8AC3E}">
        <p14:creationId xmlns:p14="http://schemas.microsoft.com/office/powerpoint/2010/main" val="3798572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rPr lang="en-GB"/>
              <a:t>Click to edit Master title style</a:t>
            </a:r>
            <a:endParaRP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pPr lvl="0"/>
            <a:r>
              <a:rPr lang="en-GB"/>
              <a:t>Click to edit Master text styles</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lvl="0"/>
            <a:r>
              <a:rPr lang="en-GB"/>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50800" y="-1270000"/>
            <a:ext cx="24485600" cy="16323734"/>
          </a:xfrm>
          <a:prstGeom prst="rect">
            <a:avLst/>
          </a:prstGeom>
        </p:spPr>
        <p:txBody>
          <a:bodyPr lIns="91439" tIns="45719" rIns="91439" bIns="45719" anchor="t">
            <a:noAutofit/>
          </a:bodyPr>
          <a:lstStyle/>
          <a:p>
            <a:r>
              <a:rPr lang="en-GB"/>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3125968" y="-393700"/>
            <a:ext cx="18135601" cy="12090400"/>
          </a:xfrm>
          <a:prstGeom prst="rect">
            <a:avLst/>
          </a:prstGeom>
        </p:spPr>
        <p:txBody>
          <a:bodyPr lIns="91439" tIns="45719" rIns="91439" bIns="45719" anchor="t">
            <a:noAutofit/>
          </a:bodyPr>
          <a:lstStyle/>
          <a:p>
            <a:r>
              <a:rPr lang="en-GB"/>
              <a:t>Click icon to add picture</a:t>
            </a:r>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rPr lang="en-GB"/>
              <a:t>Click to edit Master title style</a:t>
            </a:r>
            <a:endParaRP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rPr lang="en-GB"/>
              <a:t>Click to edit Master title style</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r>
              <a:rPr lang="en-GB"/>
              <a:t>Click icon to add picture</a:t>
            </a:r>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rPr lang="en-GB"/>
              <a:t>Click to edit Master title style</a:t>
            </a:r>
            <a:endParaRP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GB"/>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rPr lang="en-GB"/>
              <a:t>Click to edit Master title style</a:t>
            </a:r>
            <a:endParaRP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r>
              <a:rPr lang="en-GB"/>
              <a:t>Click icon to add picture</a:t>
            </a:r>
            <a:endParaRPr/>
          </a:p>
        </p:txBody>
      </p:sp>
      <p:sp>
        <p:nvSpPr>
          <p:cNvPr id="66" name="Title Text"/>
          <p:cNvSpPr txBox="1">
            <a:spLocks noGrp="1"/>
          </p:cNvSpPr>
          <p:nvPr>
            <p:ph type="title"/>
          </p:nvPr>
        </p:nvSpPr>
        <p:spPr>
          <a:prstGeom prst="rect">
            <a:avLst/>
          </a:prstGeom>
        </p:spPr>
        <p:txBody>
          <a:bodyPr/>
          <a:lstStyle/>
          <a:p>
            <a:r>
              <a:rPr lang="en-GB"/>
              <a:t>Click to edit Master title style</a:t>
            </a:r>
            <a:endParaRP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r>
              <a:rPr lang="en-GB"/>
              <a:t>Click icon to add picture</a:t>
            </a:r>
            <a:endParaRPr/>
          </a:p>
        </p:txBody>
      </p:sp>
      <p:sp>
        <p:nvSpPr>
          <p:cNvPr id="84" name="532204087_1355x1355.jpg"/>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r>
              <a:rPr lang="en-GB"/>
              <a:t>Click icon to add picture</a:t>
            </a:r>
            <a:endParaRPr/>
          </a:p>
        </p:txBody>
      </p:sp>
      <p:sp>
        <p:nvSpPr>
          <p:cNvPr id="85" name="532241774_2880x1920.jpg"/>
          <p:cNvSpPr>
            <a:spLocks noGrp="1"/>
          </p:cNvSpPr>
          <p:nvPr>
            <p:ph type="pic" idx="23"/>
          </p:nvPr>
        </p:nvSpPr>
        <p:spPr>
          <a:xfrm>
            <a:off x="-990600" y="1130300"/>
            <a:ext cx="17202150" cy="11468100"/>
          </a:xfrm>
          <a:prstGeom prst="rect">
            <a:avLst/>
          </a:prstGeom>
        </p:spPr>
        <p:txBody>
          <a:bodyPr lIns="91439" tIns="45719" rIns="91439" bIns="45719" anchor="t">
            <a:noAutofit/>
          </a:bodyPr>
          <a:lstStyle/>
          <a:p>
            <a:r>
              <a:rPr lang="en-GB"/>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ouble-click to edit"/>
          <p:cNvSpPr txBox="1">
            <a:spLocks noGrp="1"/>
          </p:cNvSpPr>
          <p:nvPr>
            <p:ph type="ctrTitle"/>
          </p:nvPr>
        </p:nvSpPr>
        <p:spPr>
          <a:prstGeom prst="rect">
            <a:avLst/>
          </a:prstGeom>
        </p:spPr>
        <p:txBody>
          <a:bodyPr/>
          <a:lstStyle/>
          <a:p>
            <a:endParaRPr/>
          </a:p>
        </p:txBody>
      </p:sp>
      <p:sp>
        <p:nvSpPr>
          <p:cNvPr id="120" name="Double-click to edit"/>
          <p:cNvSpPr txBox="1">
            <a:spLocks noGrp="1"/>
          </p:cNvSpPr>
          <p:nvPr>
            <p:ph type="subTitle" sz="quarter" idx="1"/>
          </p:nvPr>
        </p:nvSpPr>
        <p:spPr>
          <a:prstGeom prst="rect">
            <a:avLst/>
          </a:prstGeom>
        </p:spPr>
        <p:txBody>
          <a:bodyPr/>
          <a:lstStyle/>
          <a:p>
            <a:endParaRPr/>
          </a:p>
        </p:txBody>
      </p:sp>
      <p:pic>
        <p:nvPicPr>
          <p:cNvPr id="121" name="Info_Powerpoint_AW.jp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fo_Powerpoint_AW.jpg">
            <a:extLst>
              <a:ext uri="{FF2B5EF4-FFF2-40B4-BE49-F238E27FC236}">
                <a16:creationId xmlns:a16="http://schemas.microsoft.com/office/drawing/2014/main" id="{A8CF4A07-3BA9-B839-AC4D-0B8A6F6476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25659499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Double-click to edit"/>
          <p:cNvSpPr txBox="1">
            <a:spLocks noGrp="1"/>
          </p:cNvSpPr>
          <p:nvPr>
            <p:ph type="ctrTitle"/>
          </p:nvPr>
        </p:nvSpPr>
        <p:spPr>
          <a:prstGeom prst="rect">
            <a:avLst/>
          </a:prstGeom>
        </p:spPr>
        <p:txBody>
          <a:bodyPr/>
          <a:lstStyle/>
          <a:p>
            <a:endParaRPr/>
          </a:p>
        </p:txBody>
      </p:sp>
      <p:sp>
        <p:nvSpPr>
          <p:cNvPr id="148" name="Double-click to edit"/>
          <p:cNvSpPr txBox="1">
            <a:spLocks noGrp="1"/>
          </p:cNvSpPr>
          <p:nvPr>
            <p:ph type="subTitle" sz="quarter" idx="1"/>
          </p:nvPr>
        </p:nvSpPr>
        <p:spPr>
          <a:prstGeom prst="rect">
            <a:avLst/>
          </a:prstGeom>
        </p:spPr>
        <p:txBody>
          <a:bodyPr/>
          <a:lstStyle/>
          <a:p>
            <a:endParaRPr/>
          </a:p>
        </p:txBody>
      </p:sp>
      <p:pic>
        <p:nvPicPr>
          <p:cNvPr id="149" name="Info_Powerpoint_AW8.jp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Double-click to edit"/>
          <p:cNvSpPr txBox="1">
            <a:spLocks noGrp="1"/>
          </p:cNvSpPr>
          <p:nvPr>
            <p:ph type="ctrTitle"/>
          </p:nvPr>
        </p:nvSpPr>
        <p:spPr>
          <a:prstGeom prst="rect">
            <a:avLst/>
          </a:prstGeom>
        </p:spPr>
        <p:txBody>
          <a:bodyPr/>
          <a:lstStyle/>
          <a:p>
            <a:endParaRPr/>
          </a:p>
        </p:txBody>
      </p:sp>
      <p:sp>
        <p:nvSpPr>
          <p:cNvPr id="148" name="Double-click to edit"/>
          <p:cNvSpPr txBox="1">
            <a:spLocks noGrp="1"/>
          </p:cNvSpPr>
          <p:nvPr>
            <p:ph type="subTitle" sz="quarter" idx="1"/>
          </p:nvPr>
        </p:nvSpPr>
        <p:spPr>
          <a:prstGeom prst="rect">
            <a:avLst/>
          </a:prstGeom>
        </p:spPr>
        <p:txBody>
          <a:bodyPr/>
          <a:lstStyle/>
          <a:p>
            <a:endParaRPr/>
          </a:p>
        </p:txBody>
      </p:sp>
      <p:pic>
        <p:nvPicPr>
          <p:cNvPr id="149" name="Info_Powerpoint_AW8.jp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347067649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ouble-click to edit"/>
          <p:cNvSpPr txBox="1">
            <a:spLocks noGrp="1"/>
          </p:cNvSpPr>
          <p:nvPr>
            <p:ph type="ctrTitle"/>
          </p:nvPr>
        </p:nvSpPr>
        <p:spPr>
          <a:prstGeom prst="rect">
            <a:avLst/>
          </a:prstGeom>
        </p:spPr>
        <p:txBody>
          <a:bodyPr/>
          <a:lstStyle/>
          <a:p>
            <a:endParaRPr/>
          </a:p>
        </p:txBody>
      </p:sp>
      <p:sp>
        <p:nvSpPr>
          <p:cNvPr id="152" name="Double-click to edit"/>
          <p:cNvSpPr txBox="1">
            <a:spLocks noGrp="1"/>
          </p:cNvSpPr>
          <p:nvPr>
            <p:ph type="subTitle" sz="quarter" idx="1"/>
          </p:nvPr>
        </p:nvSpPr>
        <p:spPr>
          <a:prstGeom prst="rect">
            <a:avLst/>
          </a:prstGeom>
        </p:spPr>
        <p:txBody>
          <a:bodyPr/>
          <a:lstStyle/>
          <a:p>
            <a:endParaRPr/>
          </a:p>
        </p:txBody>
      </p:sp>
      <p:pic>
        <p:nvPicPr>
          <p:cNvPr id="153" name="Info_Powerpoint_AW9.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ouble-click to edit"/>
          <p:cNvSpPr txBox="1">
            <a:spLocks noGrp="1"/>
          </p:cNvSpPr>
          <p:nvPr>
            <p:ph type="ctrTitle"/>
          </p:nvPr>
        </p:nvSpPr>
        <p:spPr>
          <a:prstGeom prst="rect">
            <a:avLst/>
          </a:prstGeom>
        </p:spPr>
        <p:txBody>
          <a:bodyPr/>
          <a:lstStyle/>
          <a:p>
            <a:endParaRPr/>
          </a:p>
        </p:txBody>
      </p:sp>
      <p:sp>
        <p:nvSpPr>
          <p:cNvPr id="152" name="Double-click to edit"/>
          <p:cNvSpPr txBox="1">
            <a:spLocks noGrp="1"/>
          </p:cNvSpPr>
          <p:nvPr>
            <p:ph type="subTitle" sz="quarter" idx="1"/>
          </p:nvPr>
        </p:nvSpPr>
        <p:spPr>
          <a:prstGeom prst="rect">
            <a:avLst/>
          </a:prstGeom>
        </p:spPr>
        <p:txBody>
          <a:bodyPr/>
          <a:lstStyle/>
          <a:p>
            <a:endParaRPr/>
          </a:p>
        </p:txBody>
      </p:sp>
      <p:pic>
        <p:nvPicPr>
          <p:cNvPr id="153" name="Info_Powerpoint_AW9.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40594418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ouble-click to edit"/>
          <p:cNvSpPr txBox="1">
            <a:spLocks noGrp="1"/>
          </p:cNvSpPr>
          <p:nvPr>
            <p:ph type="ctrTitle"/>
          </p:nvPr>
        </p:nvSpPr>
        <p:spPr>
          <a:prstGeom prst="rect">
            <a:avLst/>
          </a:prstGeom>
        </p:spPr>
        <p:txBody>
          <a:bodyPr/>
          <a:lstStyle/>
          <a:p>
            <a:endParaRPr/>
          </a:p>
        </p:txBody>
      </p:sp>
      <p:sp>
        <p:nvSpPr>
          <p:cNvPr id="152" name="Double-click to edit"/>
          <p:cNvSpPr txBox="1">
            <a:spLocks noGrp="1"/>
          </p:cNvSpPr>
          <p:nvPr>
            <p:ph type="subTitle" sz="quarter" idx="1"/>
          </p:nvPr>
        </p:nvSpPr>
        <p:spPr>
          <a:prstGeom prst="rect">
            <a:avLst/>
          </a:prstGeom>
        </p:spPr>
        <p:txBody>
          <a:bodyPr/>
          <a:lstStyle/>
          <a:p>
            <a:endParaRPr/>
          </a:p>
        </p:txBody>
      </p:sp>
      <p:pic>
        <p:nvPicPr>
          <p:cNvPr id="153" name="Info_Powerpoint_AW9.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4060572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fo_Powerpoint_AW.jpg">
            <a:extLst>
              <a:ext uri="{FF2B5EF4-FFF2-40B4-BE49-F238E27FC236}">
                <a16:creationId xmlns:a16="http://schemas.microsoft.com/office/drawing/2014/main" id="{2884E3D2-7652-B105-9877-6B26E7779B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5468556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Double-click to edit"/>
          <p:cNvSpPr txBox="1">
            <a:spLocks noGrp="1"/>
          </p:cNvSpPr>
          <p:nvPr>
            <p:ph type="ctrTitle"/>
          </p:nvPr>
        </p:nvSpPr>
        <p:spPr>
          <a:prstGeom prst="rect">
            <a:avLst/>
          </a:prstGeom>
        </p:spPr>
        <p:txBody>
          <a:bodyPr/>
          <a:lstStyle/>
          <a:p>
            <a:endParaRPr/>
          </a:p>
        </p:txBody>
      </p:sp>
      <p:sp>
        <p:nvSpPr>
          <p:cNvPr id="128" name="Double-click to edit"/>
          <p:cNvSpPr txBox="1">
            <a:spLocks noGrp="1"/>
          </p:cNvSpPr>
          <p:nvPr>
            <p:ph type="subTitle" sz="quarter" idx="1"/>
          </p:nvPr>
        </p:nvSpPr>
        <p:spPr>
          <a:prstGeom prst="rect">
            <a:avLst/>
          </a:prstGeom>
        </p:spPr>
        <p:txBody>
          <a:bodyPr/>
          <a:lstStyle/>
          <a:p>
            <a:endParaRPr/>
          </a:p>
        </p:txBody>
      </p:sp>
      <p:pic>
        <p:nvPicPr>
          <p:cNvPr id="129" name="Info_Powerpoint_AW3.jp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Double-click to edit"/>
          <p:cNvSpPr txBox="1">
            <a:spLocks noGrp="1"/>
          </p:cNvSpPr>
          <p:nvPr>
            <p:ph type="ctrTitle"/>
          </p:nvPr>
        </p:nvSpPr>
        <p:spPr>
          <a:prstGeom prst="rect">
            <a:avLst/>
          </a:prstGeom>
        </p:spPr>
        <p:txBody>
          <a:bodyPr/>
          <a:lstStyle/>
          <a:p>
            <a:endParaRPr/>
          </a:p>
        </p:txBody>
      </p:sp>
      <p:sp>
        <p:nvSpPr>
          <p:cNvPr id="124" name="Double-click to edit"/>
          <p:cNvSpPr txBox="1">
            <a:spLocks noGrp="1"/>
          </p:cNvSpPr>
          <p:nvPr>
            <p:ph type="subTitle" sz="quarter" idx="1"/>
          </p:nvPr>
        </p:nvSpPr>
        <p:spPr>
          <a:prstGeom prst="rect">
            <a:avLst/>
          </a:prstGeom>
        </p:spPr>
        <p:txBody>
          <a:bodyPr/>
          <a:lstStyle/>
          <a:p>
            <a:endParaRPr/>
          </a:p>
        </p:txBody>
      </p:sp>
      <p:pic>
        <p:nvPicPr>
          <p:cNvPr id="125" name="Info_Powerpoint_AW2.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ouble-click to edit"/>
          <p:cNvSpPr txBox="1">
            <a:spLocks noGrp="1"/>
          </p:cNvSpPr>
          <p:nvPr>
            <p:ph type="ctrTitle"/>
          </p:nvPr>
        </p:nvSpPr>
        <p:spPr>
          <a:prstGeom prst="rect">
            <a:avLst/>
          </a:prstGeom>
        </p:spPr>
        <p:txBody>
          <a:bodyPr/>
          <a:lstStyle/>
          <a:p>
            <a:endParaRPr/>
          </a:p>
        </p:txBody>
      </p:sp>
      <p:sp>
        <p:nvSpPr>
          <p:cNvPr id="132" name="Double-click to edit"/>
          <p:cNvSpPr txBox="1">
            <a:spLocks noGrp="1"/>
          </p:cNvSpPr>
          <p:nvPr>
            <p:ph type="subTitle" sz="quarter" idx="1"/>
          </p:nvPr>
        </p:nvSpPr>
        <p:spPr>
          <a:prstGeom prst="rect">
            <a:avLst/>
          </a:prstGeom>
        </p:spPr>
        <p:txBody>
          <a:bodyPr/>
          <a:lstStyle/>
          <a:p>
            <a:endParaRPr/>
          </a:p>
        </p:txBody>
      </p:sp>
      <p:pic>
        <p:nvPicPr>
          <p:cNvPr id="133" name="Info_Powerpoint_AW4.jp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Double-click to edit"/>
          <p:cNvSpPr txBox="1">
            <a:spLocks noGrp="1"/>
          </p:cNvSpPr>
          <p:nvPr>
            <p:ph type="ctrTitle"/>
          </p:nvPr>
        </p:nvSpPr>
        <p:spPr>
          <a:prstGeom prst="rect">
            <a:avLst/>
          </a:prstGeom>
        </p:spPr>
        <p:txBody>
          <a:bodyPr/>
          <a:lstStyle/>
          <a:p>
            <a:endParaRPr/>
          </a:p>
        </p:txBody>
      </p:sp>
      <p:sp>
        <p:nvSpPr>
          <p:cNvPr id="136" name="Double-click to edit"/>
          <p:cNvSpPr txBox="1">
            <a:spLocks noGrp="1"/>
          </p:cNvSpPr>
          <p:nvPr>
            <p:ph type="subTitle" sz="quarter" idx="1"/>
          </p:nvPr>
        </p:nvSpPr>
        <p:spPr>
          <a:prstGeom prst="rect">
            <a:avLst/>
          </a:prstGeom>
        </p:spPr>
        <p:txBody>
          <a:bodyPr/>
          <a:lstStyle/>
          <a:p>
            <a:endParaRPr/>
          </a:p>
        </p:txBody>
      </p:sp>
      <p:pic>
        <p:nvPicPr>
          <p:cNvPr id="137" name="Info_Powerpoint_AW5.jp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18328950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Double-click to edit"/>
          <p:cNvSpPr txBox="1">
            <a:spLocks noGrp="1"/>
          </p:cNvSpPr>
          <p:nvPr>
            <p:ph type="ctrTitle"/>
          </p:nvPr>
        </p:nvSpPr>
        <p:spPr>
          <a:prstGeom prst="rect">
            <a:avLst/>
          </a:prstGeom>
        </p:spPr>
        <p:txBody>
          <a:bodyPr/>
          <a:lstStyle/>
          <a:p>
            <a:endParaRPr/>
          </a:p>
        </p:txBody>
      </p:sp>
      <p:sp>
        <p:nvSpPr>
          <p:cNvPr id="140" name="Double-click to edit"/>
          <p:cNvSpPr txBox="1">
            <a:spLocks noGrp="1"/>
          </p:cNvSpPr>
          <p:nvPr>
            <p:ph type="subTitle" sz="quarter" idx="1"/>
          </p:nvPr>
        </p:nvSpPr>
        <p:spPr>
          <a:prstGeom prst="rect">
            <a:avLst/>
          </a:prstGeom>
        </p:spPr>
        <p:txBody>
          <a:bodyPr/>
          <a:lstStyle/>
          <a:p>
            <a:endParaRPr/>
          </a:p>
        </p:txBody>
      </p:sp>
      <p:pic>
        <p:nvPicPr>
          <p:cNvPr id="141" name="Info_Powerpoint_AW6.jp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fo_Powerpoint_AW.jpg">
            <a:extLst>
              <a:ext uri="{FF2B5EF4-FFF2-40B4-BE49-F238E27FC236}">
                <a16:creationId xmlns:a16="http://schemas.microsoft.com/office/drawing/2014/main" id="{2456C535-6520-3D4E-4DDC-EA05201F3C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37337987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ouble-click to edit"/>
          <p:cNvSpPr txBox="1">
            <a:spLocks noGrp="1"/>
          </p:cNvSpPr>
          <p:nvPr>
            <p:ph type="ctrTitle"/>
          </p:nvPr>
        </p:nvSpPr>
        <p:spPr>
          <a:prstGeom prst="rect">
            <a:avLst/>
          </a:prstGeom>
        </p:spPr>
        <p:txBody>
          <a:bodyPr/>
          <a:lstStyle/>
          <a:p>
            <a:endParaRPr/>
          </a:p>
        </p:txBody>
      </p:sp>
      <p:sp>
        <p:nvSpPr>
          <p:cNvPr id="144" name="Double-click to edit"/>
          <p:cNvSpPr txBox="1">
            <a:spLocks noGrp="1"/>
          </p:cNvSpPr>
          <p:nvPr>
            <p:ph type="subTitle" sz="quarter" idx="1"/>
          </p:nvPr>
        </p:nvSpPr>
        <p:spPr>
          <a:prstGeom prst="rect">
            <a:avLst/>
          </a:prstGeom>
        </p:spPr>
        <p:txBody>
          <a:bodyPr/>
          <a:lstStyle/>
          <a:p>
            <a:endParaRPr/>
          </a:p>
        </p:txBody>
      </p:sp>
      <p:pic>
        <p:nvPicPr>
          <p:cNvPr id="145" name="Info_Powerpoint_AW7.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hurch Appeal Pentecost 24-Info" id="{B63125F7-C018-6E45-AF86-C4336DBA4130}" vid="{0AF8F632-59B5-B742-A8E5-3B148A62B4FB}"/>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White</Template>
  <TotalTime>0</TotalTime>
  <Words>908</Words>
  <Application>Microsoft Macintosh PowerPoint</Application>
  <PresentationFormat>Custom</PresentationFormat>
  <Paragraphs>56</Paragraphs>
  <Slides>15</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FS Me</vt:lpstr>
      <vt:lpstr>Gander</vt:lpstr>
      <vt:lpstr>Helvetica Neue</vt:lpstr>
      <vt:lpstr>Helvetica Neue Light</vt:lpstr>
      <vt:lpstr>Helvetica Neue Medium</vt:lpstr>
      <vt:lpstr>Tearfund Sans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Eldridge</dc:creator>
  <cp:lastModifiedBy>Helen Eldridge</cp:lastModifiedBy>
  <cp:revision>1</cp:revision>
  <dcterms:created xsi:type="dcterms:W3CDTF">2024-05-01T08:41:30Z</dcterms:created>
  <dcterms:modified xsi:type="dcterms:W3CDTF">2024-05-01T08:42:21Z</dcterms:modified>
</cp:coreProperties>
</file>