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07">
          <p15:clr>
            <a:srgbClr val="747775"/>
          </p15:clr>
        </p15:guide>
        <p15:guide id="2" pos="603">
          <p15:clr>
            <a:srgbClr val="747775"/>
          </p15:clr>
        </p15:guide>
        <p15:guide id="3" pos="4822">
          <p15:clr>
            <a:srgbClr val="747775"/>
          </p15:clr>
        </p15:guide>
      </p15:sldGuideLst>
    </p:ext>
    <p:ext uri="GoogleSlidesCustomDataVersion2">
      <go:slidesCustomData xmlns:go="http://customooxmlschemas.google.com/" r:id="rId41" roundtripDataSignature="AMtx7mhIQQV6cEB6a27f8kqZ7h8ddOId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07" orient="horz"/>
        <p:guide pos="603"/>
        <p:guide pos="482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b4545e5db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g2eb4545e5db_0_1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b4545e5db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2eb4545e5db_0_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e131cb21a2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1e131cb21a2_1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b4545e5db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g2eb4545e5db_0_2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eb4545e5db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g2eb4545e5db_0_2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ec3cb8994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g2ec3cb89947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ec3cb8994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g2ec3cb89947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c5c0a556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g2ec5c0a5565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3a1fc172f0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6" name="Google Shape;256;g23a1fc172f0_1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ec5c0a556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g2ec5c0a5565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ec5c0a556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g2ec5c0a5565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ec5c0a556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5" name="Google Shape;295;g2ec5c0a5565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ec5c0a5565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6" name="Google Shape;306;g2ec5c0a5565_0_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ec5c0a5565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7" name="Google Shape;317;g2ec5c0a5565_0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ec5c0a5565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8" name="Google Shape;328;g2ec5c0a5565_0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ec5c0a5565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9" name="Google Shape;339;g2ec5c0a5565_0_1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b4545e5d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g2eb4545e5db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ec5c0a5565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0" name="Google Shape;350;g2ec5c0a5565_0_1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ec5c0a5565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1" name="Google Shape;361;g2ec5c0a5565_0_2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ec5c0a5565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2" name="Google Shape;372;g2ec5c0a5565_0_2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ec5c0a5565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3" name="Google Shape;383;g2ec5c0a5565_0_2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ec5c0a5565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4" name="Google Shape;394;g2ec5c0a5565_0_2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ec5c0a5565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5" name="Google Shape;405;g2ec5c0a5565_0_2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eb4545e5d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g2eb4545e5db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b4545e5d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2eb4545e5db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3a1fc172f0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23a1fc172f0_1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563575" y="7203950"/>
            <a:ext cx="1158600" cy="176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2eb4545e5db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eb4545e5db_0_150"/>
          <p:cNvSpPr txBox="1"/>
          <p:nvPr/>
        </p:nvSpPr>
        <p:spPr>
          <a:xfrm>
            <a:off x="956738" y="2723720"/>
            <a:ext cx="6484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rif sydd i'r dde o'r rhif 20 ar fwrdd dartiau arferol?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eb4545e5db_0_150"/>
          <p:cNvSpPr txBox="1"/>
          <p:nvPr/>
        </p:nvSpPr>
        <p:spPr>
          <a:xfrm>
            <a:off x="961850" y="3599725"/>
            <a:ext cx="6900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wlad yn Affrica oedd y gyntaf i gyrraedd Cwpan y Byd, pêl-droed?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Yr Aifft  </a:t>
            </a: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Cameroon  </a:t>
            </a: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Côte d'Ivoire (Y Traeth Ifori)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eb4545e5db_0_150"/>
          <p:cNvSpPr txBox="1"/>
          <p:nvPr/>
        </p:nvSpPr>
        <p:spPr>
          <a:xfrm>
            <a:off x="961857" y="1916113"/>
            <a:ext cx="6474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Pwy sydd wedi ennill y nifer fwyaf o 'grand slams' mewn tennis, Venus Williams ynteu Serena Williams?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 txBox="1"/>
          <p:nvPr/>
        </p:nvSpPr>
        <p:spPr>
          <a:xfrm>
            <a:off x="956738" y="1916049"/>
            <a:ext cx="6484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Ffilm: </a:t>
            </a:r>
            <a:r>
              <a:rPr b="1" i="1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Streetcar Named Desire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(1951): ‘I have always relied on the ________ of _________.’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956738" y="2723639"/>
            <a:ext cx="6484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Cân: </a:t>
            </a:r>
            <a:r>
              <a:rPr b="1" i="1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Hallelujah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gan Leonard Cohen: ‘It goes like this, the fourth, the fifth/ The minor falls, the _____ _____.’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961857" y="3532041"/>
            <a:ext cx="6474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Ffilm: </a:t>
            </a:r>
            <a:r>
              <a:rPr b="1" i="1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Wallace &amp; Gromit: The Wrong Trousers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(1993): ‘It's the wrong trousers Gromit! And they've ____ ____!”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2eb4545e5db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eb4545e5db_0_178"/>
          <p:cNvSpPr txBox="1"/>
          <p:nvPr/>
        </p:nvSpPr>
        <p:spPr>
          <a:xfrm>
            <a:off x="956757" y="2738477"/>
            <a:ext cx="6484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Ffilm: </a:t>
            </a:r>
            <a:r>
              <a:rPr b="1" i="1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Dune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(2021): “Dreams make good stories, but everything important happens when we're _____.”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eb4545e5db_0_178"/>
          <p:cNvSpPr txBox="1"/>
          <p:nvPr/>
        </p:nvSpPr>
        <p:spPr>
          <a:xfrm>
            <a:off x="956750" y="3575725"/>
            <a:ext cx="6484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Cân:</a:t>
            </a:r>
            <a:r>
              <a:rPr b="1" i="1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Flowers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gan Miley Cyrus: ‘I can buy myself flowers/ Write my name in ___ ____.’ 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eb4545e5db_0_178"/>
          <p:cNvSpPr txBox="1"/>
          <p:nvPr/>
        </p:nvSpPr>
        <p:spPr>
          <a:xfrm>
            <a:off x="956750" y="1916050"/>
            <a:ext cx="6474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Cân: </a:t>
            </a:r>
            <a:r>
              <a:rPr b="1" i="1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 hyn ‘da ni fod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gan Bwncath: ‘Pan oedden ni'n iau, er i'n cyrff fod mor frau / Roedd 'na awydd cryf i _________.’</a:t>
            </a:r>
            <a:endParaRPr b="1" i="1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1e131cb21a2_1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1e131cb21a2_1_24"/>
          <p:cNvSpPr txBox="1"/>
          <p:nvPr/>
        </p:nvSpPr>
        <p:spPr>
          <a:xfrm>
            <a:off x="956750" y="1916050"/>
            <a:ext cx="664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ffilm gomedi ffantasi enillodd fwyaf o arian yn y sinemâu yn 2023? </a:t>
            </a:r>
            <a:endParaRPr b="0" i="0" sz="1800" u="none" cap="none" strike="noStrike">
              <a:solidFill>
                <a:srgbClr val="3434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1e131cb21a2_1_24"/>
          <p:cNvSpPr txBox="1"/>
          <p:nvPr/>
        </p:nvSpPr>
        <p:spPr>
          <a:xfrm>
            <a:off x="956738" y="2462057"/>
            <a:ext cx="6484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Yn 2023, taith gyngherddau gan pa ganwr neu gantores oedd y gyntaf i ddod i mewn â $2bn?</a:t>
            </a:r>
            <a:endParaRPr b="0" i="0" sz="1800" u="none" cap="none" strike="noStrike">
              <a:solidFill>
                <a:srgbClr val="3434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1e131cb21a2_1_24"/>
          <p:cNvSpPr txBox="1"/>
          <p:nvPr/>
        </p:nvSpPr>
        <p:spPr>
          <a:xfrm>
            <a:off x="961857" y="3269650"/>
            <a:ext cx="6474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Cafodd pennod olaf y gyfres Happy Valley ar y BBC fwy o wylwyr nag unrhyw ddrama deledu arall o Brydain yn 2023. Pwy oedd yn chwarae rhan y Sarjant Catherine Cawood?</a:t>
            </a:r>
            <a:endParaRPr b="0" i="0" sz="1800" u="none" cap="none" strike="noStrike">
              <a:solidFill>
                <a:srgbClr val="3434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2eb4545e5db_0_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eb4545e5db_0_210"/>
          <p:cNvSpPr txBox="1"/>
          <p:nvPr/>
        </p:nvSpPr>
        <p:spPr>
          <a:xfrm>
            <a:off x="961857" y="1916050"/>
            <a:ext cx="6474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glwb pêl-droed, sy'n eiddo i'r actorion enwog, Ryan Reynolds a Rob McElhenney, gafodd ddyrchafiad i'r Gynghrair Bêl-droed ar ôl absenoldeb o 15 mlynedd?</a:t>
            </a:r>
            <a:endParaRPr b="1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eb4545e5db_0_210"/>
          <p:cNvSpPr txBox="1"/>
          <p:nvPr/>
        </p:nvSpPr>
        <p:spPr>
          <a:xfrm>
            <a:off x="961857" y="2985550"/>
            <a:ext cx="6474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un o'r eitemau hyn a werthwyd am y pris mwyaf mewn ocsiwn yn 2023?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Het dau gornel oedd yn perthyn i Napoleon</a:t>
            </a:r>
            <a:b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Jeans oedd yn perthyn i'r canwr grunge Kurt Cobain</a:t>
            </a:r>
            <a:b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Crys LA Lakers oedd yn eiddo i Wilt Chamberlain</a:t>
            </a:r>
            <a:endParaRPr b="1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eb4545e5db_0_210"/>
          <p:cNvSpPr txBox="1"/>
          <p:nvPr/>
        </p:nvSpPr>
        <p:spPr>
          <a:xfrm>
            <a:off x="961857" y="4578250"/>
            <a:ext cx="6474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ganwr-gyfansoddwr Gwyddelig, a aned ym Mhrydain, a fu farw yn 2023?</a:t>
            </a:r>
            <a:endParaRPr b="1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 txBox="1"/>
          <p:nvPr/>
        </p:nvSpPr>
        <p:spPr>
          <a:xfrm>
            <a:off x="956738" y="1913099"/>
            <a:ext cx="6484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ddiod boblogaidd o Mecsico sy'n cynnwys ffrwythau fel mango, pinafal a melon dŵr wedi'u blendio, gyda d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ŵ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a joch o sudd leim?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956738" y="2982594"/>
            <a:ext cx="6484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bryd o fwyd o Ffrainc sy'n cynnwys darnau o gig eidion wedi'u coginio'n araf mewn gwin coch (Bwrgwyn yn aml), stoc cig eidion, moron, nionod/winwns, garlleg a bouquet garni?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 txBox="1"/>
          <p:nvPr/>
        </p:nvSpPr>
        <p:spPr>
          <a:xfrm>
            <a:off x="961857" y="4052089"/>
            <a:ext cx="6474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derm o Japan sy'n cyfeirio at reis wedi'i sesno a chynhwysion eraill fel llysiau, pysgod, neu wymon? Caiff ei weini'n aml wedi'i rowlio mewn nori neu mewn dysgl.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g2eb4545e5db_0_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eb4545e5db_0_231"/>
          <p:cNvSpPr txBox="1"/>
          <p:nvPr/>
        </p:nvSpPr>
        <p:spPr>
          <a:xfrm>
            <a:off x="956757" y="1916042"/>
            <a:ext cx="6484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0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yw'r prif beth sy'n rhoi blas i "Za'atar", cyfuniad o sbeisys o'r Dwyrain Canol?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2eb4545e5db_0_231"/>
          <p:cNvSpPr txBox="1"/>
          <p:nvPr/>
        </p:nvSpPr>
        <p:spPr>
          <a:xfrm>
            <a:off x="956757" y="2723642"/>
            <a:ext cx="6484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0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bryd traddodiadol o Dde America sy'n cynnwys sleisys tenau o bysgod amrwd, gan amlaf wedi'u mwydo mewn sudd sitrws fel leim neu lemwn, ac yn aml wedi'u cymysgu â winwns/nionod, pupur tsili, a choriander?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2eb4545e5db_0_231"/>
          <p:cNvSpPr txBox="1"/>
          <p:nvPr/>
        </p:nvSpPr>
        <p:spPr>
          <a:xfrm>
            <a:off x="956757" y="4054754"/>
            <a:ext cx="6484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b="0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ddiod draddodiadol, o Dwrci'n wreiddiol, sy'n cynnwys iogwrt, dŵr a halen, gyda mint neu giwcymber i roi blas weithiau?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2"/>
          <p:cNvSpPr txBox="1"/>
          <p:nvPr/>
        </p:nvSpPr>
        <p:spPr>
          <a:xfrm>
            <a:off x="3744570" y="856906"/>
            <a:ext cx="390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FF00EB"/>
                </a:solidFill>
                <a:latin typeface="Calibri"/>
                <a:ea typeface="Calibri"/>
                <a:cs typeface="Calibri"/>
                <a:sym typeface="Calibri"/>
              </a:rPr>
              <a:t>Sleid ar gyfer eich rownd bonws chi yw hon. Mae nifer o syniadau hwyliog ar dudalen 5 o Becyn y Cwisfeistr. (Dilëwch y nodyn hwn cyn defnyddio'r sleid.)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2"/>
          <p:cNvSpPr txBox="1"/>
          <p:nvPr/>
        </p:nvSpPr>
        <p:spPr>
          <a:xfrm>
            <a:off x="956763" y="1916049"/>
            <a:ext cx="648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2"/>
          <p:cNvSpPr txBox="1"/>
          <p:nvPr/>
        </p:nvSpPr>
        <p:spPr>
          <a:xfrm>
            <a:off x="956762" y="2474543"/>
            <a:ext cx="648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lang="en-US" sz="18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956762" y="3033037"/>
            <a:ext cx="648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956760" y="3641826"/>
            <a:ext cx="648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lang="en-US" sz="18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2"/>
          <p:cNvSpPr txBox="1"/>
          <p:nvPr/>
        </p:nvSpPr>
        <p:spPr>
          <a:xfrm>
            <a:off x="956760" y="4250615"/>
            <a:ext cx="648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lang="en-US" sz="18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956760" y="4859404"/>
            <a:ext cx="648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2ec3cb89947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946468" y="1916049"/>
            <a:ext cx="6484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prifddinas Bolivia?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Sucre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Paz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Cochabamba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946475" y="2660450"/>
            <a:ext cx="6484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un o'r gwledydd hyn sydd â </a:t>
            </a:r>
            <a:r>
              <a:rPr b="1" i="1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 ond un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brifddinas?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Yr Iseldiroedd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  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Twrci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  C: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Côte d'Ivoire/Y Traeth Ifori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956762" y="3467938"/>
            <a:ext cx="6474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prifddinas Affganistan?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Kabul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Islamabad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Afghan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2ec3cb89947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2ec3cb89947_0_64"/>
          <p:cNvSpPr txBox="1"/>
          <p:nvPr/>
        </p:nvSpPr>
        <p:spPr>
          <a:xfrm>
            <a:off x="956751" y="5206800"/>
            <a:ext cx="4398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US" sz="1200">
                <a:solidFill>
                  <a:srgbClr val="FF00EB"/>
                </a:solidFill>
                <a:latin typeface="Calibri"/>
                <a:ea typeface="Calibri"/>
                <a:cs typeface="Calibri"/>
                <a:sym typeface="Calibri"/>
              </a:rPr>
              <a:t>PWYSIG:</a:t>
            </a:r>
            <a:r>
              <a:rPr i="1" lang="en-US" sz="1200">
                <a:solidFill>
                  <a:srgbClr val="FF00EB"/>
                </a:solidFill>
                <a:latin typeface="Calibri"/>
                <a:ea typeface="Calibri"/>
                <a:cs typeface="Calibri"/>
                <a:sym typeface="Calibri"/>
              </a:rPr>
              <a:t> Peidiwch â dileu unrhyw ran o dudalennau'r atebion. Mae'r cwestiynau a'r atebion i'w gweld ar y sleidiau ond pan fyddwch yn gwylio'r cyflwyniad ar ffurf Sioe Sleidiau, mae'r sleidiau'n cael eu hanimeiddio fel bod yr atebion yn ymddangos wrth i chi glicio. (Dilëwch y nodyn hwn cyn defnyddio'r sleid.)</a:t>
            </a:r>
            <a:endParaRPr i="1" sz="1200">
              <a:solidFill>
                <a:srgbClr val="FF00E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1" sz="1200">
              <a:solidFill>
                <a:srgbClr val="FF00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2ec3cb89947_0_64"/>
          <p:cNvSpPr txBox="1"/>
          <p:nvPr/>
        </p:nvSpPr>
        <p:spPr>
          <a:xfrm>
            <a:off x="956749" y="1916700"/>
            <a:ext cx="519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prifddinas Bolivia?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Sucre 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Paz 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Cochabamba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2ec3cb89947_0_64"/>
          <p:cNvSpPr txBox="1"/>
          <p:nvPr/>
        </p:nvSpPr>
        <p:spPr>
          <a:xfrm>
            <a:off x="956750" y="2721488"/>
            <a:ext cx="4948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5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un o'r gwledydd hyn sydd â </a:t>
            </a:r>
            <a:r>
              <a:rPr b="1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 ond un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brifddinas?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Yr Iseldiroedd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Twrci 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Côte d'Ivoire/Y Traeth Ifori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ec3cb89947_0_64"/>
          <p:cNvSpPr txBox="1"/>
          <p:nvPr/>
        </p:nvSpPr>
        <p:spPr>
          <a:xfrm>
            <a:off x="967029" y="3553950"/>
            <a:ext cx="4579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5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prifddinas Affganistan?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Kabul 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Islamabad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Afghan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ec3cb89947_0_64"/>
          <p:cNvSpPr/>
          <p:nvPr/>
        </p:nvSpPr>
        <p:spPr>
          <a:xfrm>
            <a:off x="5475350" y="183360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La Paz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2ec3cb89947_0_64"/>
          <p:cNvSpPr/>
          <p:nvPr/>
        </p:nvSpPr>
        <p:spPr>
          <a:xfrm>
            <a:off x="5475350" y="2729588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Twrci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2ec3cb89947_0_64"/>
          <p:cNvSpPr/>
          <p:nvPr/>
        </p:nvSpPr>
        <p:spPr>
          <a:xfrm>
            <a:off x="5475350" y="362560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Kabul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2ec5c0a5565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2ec5c0a5565_0_6"/>
          <p:cNvSpPr txBox="1"/>
          <p:nvPr/>
        </p:nvSpPr>
        <p:spPr>
          <a:xfrm>
            <a:off x="956750" y="2832300"/>
            <a:ext cx="4341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1" i="0" lang="en-US" sz="14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 brifddinas sydd â'r enw swyddogol hiraf yn y byd ond sy'n cael ei nabod wrth enw byrrach?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Bangkok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Hanoi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Kuala Lumpur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2ec5c0a5565_0_6"/>
          <p:cNvSpPr txBox="1"/>
          <p:nvPr/>
        </p:nvSpPr>
        <p:spPr>
          <a:xfrm>
            <a:off x="956750" y="3747900"/>
            <a:ext cx="494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Beth yw prifddinas Canada?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Ottawa 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Toronto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C: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Montreal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2ec5c0a5565_0_6"/>
          <p:cNvSpPr/>
          <p:nvPr/>
        </p:nvSpPr>
        <p:spPr>
          <a:xfrm>
            <a:off x="5475350" y="283230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Bangkok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2ec5c0a5565_0_6"/>
          <p:cNvSpPr/>
          <p:nvPr/>
        </p:nvSpPr>
        <p:spPr>
          <a:xfrm>
            <a:off x="5475350" y="376195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Ottawa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ec5c0a5565_0_6"/>
          <p:cNvSpPr txBox="1"/>
          <p:nvPr/>
        </p:nvSpPr>
        <p:spPr>
          <a:xfrm>
            <a:off x="967029" y="1916688"/>
            <a:ext cx="4579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 ba gyfandir mae prifddinasoedd o'r enw Chisinau, Ljubljana a Skopje?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Asia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B: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America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Ewrop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ec5c0a5565_0_6"/>
          <p:cNvSpPr/>
          <p:nvPr/>
        </p:nvSpPr>
        <p:spPr>
          <a:xfrm>
            <a:off x="5475350" y="191670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 Ewrop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23a1fc172f0_1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23a1fc172f0_1_79"/>
          <p:cNvSpPr txBox="1"/>
          <p:nvPr/>
        </p:nvSpPr>
        <p:spPr>
          <a:xfrm>
            <a:off x="956738" y="1908974"/>
            <a:ext cx="6484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yw'r prif liw ar faner y Cenhedloedd Unedig?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23a1fc172f0_1_79"/>
          <p:cNvSpPr txBox="1"/>
          <p:nvPr/>
        </p:nvSpPr>
        <p:spPr>
          <a:xfrm>
            <a:off x="956738" y="2616822"/>
            <a:ext cx="6484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Yn 1900, darganfuwyd mai mosgitos oedd yn trosglwyddo 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 arbennig o salwch. Pa liw sydd ar y salwch? 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'Y dwymyn _____"</a:t>
            </a:r>
            <a:r>
              <a:rPr b="1" i="0" lang="en-US" sz="14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23a1fc172f0_1_79"/>
          <p:cNvSpPr txBox="1"/>
          <p:nvPr/>
        </p:nvSpPr>
        <p:spPr>
          <a:xfrm>
            <a:off x="816732" y="3429196"/>
            <a:ext cx="6474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i="0" lang="en-US" sz="14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lliw papur litmws sydd wedi'i roi mewn hydoddiant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asidaidd (acid solution)?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23a1fc172f0_1_79"/>
          <p:cNvSpPr txBox="1"/>
          <p:nvPr/>
        </p:nvSpPr>
        <p:spPr>
          <a:xfrm>
            <a:off x="811632" y="4025469"/>
            <a:ext cx="6484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 saith lliw mewn enfys. P'un sydd ar goll yma? 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Coch, oren, melyn, gwyrdd, glas, fioled…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23a1fc172f0_1_79"/>
          <p:cNvSpPr txBox="1"/>
          <p:nvPr/>
        </p:nvSpPr>
        <p:spPr>
          <a:xfrm>
            <a:off x="806537" y="4726067"/>
            <a:ext cx="6484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liw yw wyau emiw?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Gwyrdd  B: Glas  C: Porffor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3a1fc172f0_1_79"/>
          <p:cNvSpPr txBox="1"/>
          <p:nvPr/>
        </p:nvSpPr>
        <p:spPr>
          <a:xfrm>
            <a:off x="811632" y="5426669"/>
            <a:ext cx="6474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Yn 1986, cafodd ffilm ei henwebu am 11 Oscar ond wnaeth 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ddim ennill yr un. Beth oedd ei henw? </a:t>
            </a:r>
            <a:r>
              <a:rPr b="1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Color…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23a1fc172f0_1_79"/>
          <p:cNvSpPr/>
          <p:nvPr/>
        </p:nvSpPr>
        <p:spPr>
          <a:xfrm>
            <a:off x="5648375" y="1916700"/>
            <a:ext cx="21411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Glas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23a1fc172f0_1_79"/>
          <p:cNvSpPr/>
          <p:nvPr/>
        </p:nvSpPr>
        <p:spPr>
          <a:xfrm>
            <a:off x="5648375" y="2615650"/>
            <a:ext cx="21411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 dwymyn felen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3a1fc172f0_1_79"/>
          <p:cNvSpPr/>
          <p:nvPr/>
        </p:nvSpPr>
        <p:spPr>
          <a:xfrm>
            <a:off x="5622725" y="3314600"/>
            <a:ext cx="21411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Pinc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23a1fc172f0_1_79"/>
          <p:cNvSpPr/>
          <p:nvPr/>
        </p:nvSpPr>
        <p:spPr>
          <a:xfrm>
            <a:off x="5622725" y="4025863"/>
            <a:ext cx="21411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Indigo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23a1fc172f0_1_79"/>
          <p:cNvSpPr/>
          <p:nvPr/>
        </p:nvSpPr>
        <p:spPr>
          <a:xfrm>
            <a:off x="5622725" y="4726275"/>
            <a:ext cx="21411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Gwyrdd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23a1fc172f0_1_79"/>
          <p:cNvSpPr/>
          <p:nvPr/>
        </p:nvSpPr>
        <p:spPr>
          <a:xfrm>
            <a:off x="5622725" y="5426675"/>
            <a:ext cx="21411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Purple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2ec5c0a5565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ec5c0a5565_0_48"/>
          <p:cNvSpPr/>
          <p:nvPr/>
        </p:nvSpPr>
        <p:spPr>
          <a:xfrm>
            <a:off x="7654925" y="1916700"/>
            <a:ext cx="2679600" cy="840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 yw'r celwydd. Ymennydd llygod oedd e.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ec5c0a5565_0_48"/>
          <p:cNvSpPr/>
          <p:nvPr/>
        </p:nvSpPr>
        <p:spPr>
          <a:xfrm>
            <a:off x="7654925" y="3012175"/>
            <a:ext cx="2679600" cy="1387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yw'r celwydd. Aeth Shakespeare i'r ysgol ramadeg leol yn Stratford-upon-Avon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2ec5c0a5565_0_48"/>
          <p:cNvSpPr/>
          <p:nvPr/>
        </p:nvSpPr>
        <p:spPr>
          <a:xfrm>
            <a:off x="7654925" y="4654875"/>
            <a:ext cx="2463300" cy="1387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 yw'r celwydd. Mae becws Farriner’s oddi ar Pudding Lane mewn cilfach o'r enw Fish Yard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2ec5c0a5565_0_48"/>
          <p:cNvSpPr txBox="1"/>
          <p:nvPr/>
        </p:nvSpPr>
        <p:spPr>
          <a:xfrm>
            <a:off x="956750" y="1916700"/>
            <a:ext cx="6602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 wirionedd, un celwydd am gyfnod y Rhufeiniaid. Pa un yw'r celwydd?: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Roedd llawer o liwiau ar gerfluniau Rhufeinig yn wreiddiol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Nid trwy doriad cesaraidd (caesarean section) y cafodd Iwl Cesar (Julius Caesar) ei eni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Weithiau, roedd y Rhufeiniaid yn defnyddio powdwr wedi'i wneud o ymennydd brogaod fel past dannedd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ec5c0a5565_0_48"/>
          <p:cNvSpPr txBox="1"/>
          <p:nvPr/>
        </p:nvSpPr>
        <p:spPr>
          <a:xfrm>
            <a:off x="956750" y="3339563"/>
            <a:ext cx="6372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 wirionedd, un celwydd am Shakespeare. Pa un yw'r celwydd?: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Chafodd Shakespeare ddim addysg. Dysgodd ei hunan i ddarllen ac ysgrifennu 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Cafodd Shakespeare ei eni a marw ar yr un dyddiad, sef Dydd San Siôr, 23 Ebrill  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Yn ei ewyllys, gadawodd Shakespeare ei dŷ i’w ferch a’i ‘wely ail orau’ i’w wraig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ec5c0a5565_0_48"/>
          <p:cNvSpPr txBox="1"/>
          <p:nvPr/>
        </p:nvSpPr>
        <p:spPr>
          <a:xfrm>
            <a:off x="956750" y="4654875"/>
            <a:ext cx="5925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 wirionedd, un celwydd am Dân Mawr Llundain. Pa un yw'r celwydd?: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Defnyddiodd cwmnïau yswiriant y tân i roi hwb i sefydlu'r frigâd dân gyntaf 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Meddyliodd Arglwydd Faer Llundain mai tân bach, dibwys oedd e, ac aeth yn ôl i’r gwely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Becws Farriner’s yn Pudding Lane oedd man cychwyn y tân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2ec5c0a5565_0_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ec5c0a5565_0_85"/>
          <p:cNvSpPr/>
          <p:nvPr/>
        </p:nvSpPr>
        <p:spPr>
          <a:xfrm>
            <a:off x="7462850" y="1916700"/>
            <a:ext cx="3085800" cy="8772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 yw'r celwydd. Ffyrc oedd yn brin iawn, nid llwyau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2ec5c0a5565_0_85"/>
          <p:cNvSpPr/>
          <p:nvPr/>
        </p:nvSpPr>
        <p:spPr>
          <a:xfrm>
            <a:off x="7462850" y="3221400"/>
            <a:ext cx="3085800" cy="16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 yw'r celwydd. Hi oedd y cyntaf i fyw ym Mhalas Buckingham. Harri I oedd y cyntaf i fyw yng Nghastell Windsor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2ec5c0a5565_0_85"/>
          <p:cNvSpPr/>
          <p:nvPr/>
        </p:nvSpPr>
        <p:spPr>
          <a:xfrm>
            <a:off x="7462750" y="5030400"/>
            <a:ext cx="3085800" cy="1169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yw'r celwydd. Y ddinas gyntaf yn y byd i gael ei brigâd dân ei hun oedd Caeredin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2ec5c0a5565_0_85"/>
          <p:cNvSpPr txBox="1"/>
          <p:nvPr/>
        </p:nvSpPr>
        <p:spPr>
          <a:xfrm>
            <a:off x="956750" y="1916050"/>
            <a:ext cx="48249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 wirionedd, un celwydd am y Canoloesoedd. 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un yw'r celwydd?: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Roedd anifeiliaid yn cael eu rhoi ar brawf am lofruddio a throseddau eraill 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 at yr unfed ganrif ar bymtheg (16eg ganrif), ychydig iawn o lwyau oedd yn Lloegr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Roedd pupur a siwgwr yn costio mwy nag aur, yn ôl pwysau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2ec5c0a5565_0_85"/>
          <p:cNvSpPr txBox="1"/>
          <p:nvPr/>
        </p:nvSpPr>
        <p:spPr>
          <a:xfrm>
            <a:off x="956750" y="3655500"/>
            <a:ext cx="5548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1" i="0" lang="en-US" sz="14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 wirionedd, un celwydd am y Frenhines Victoria. Pa un yw'r celwydd?: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Nid Victoria oedd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 henw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cyntaf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ofynnodd i'w g</a:t>
            </a:r>
            <a:r>
              <a:rPr i="0" lang="en-US" sz="1200" u="none" cap="none" strike="noStrike">
                <a:solidFill>
                  <a:schemeClr val="dk1"/>
                </a:solidFill>
              </a:rPr>
              <a:t>ŵ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ei phriodi, nid ef yn gofyn iddi hi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oedd yr aelod cyntaf o'r teulu Brenhinol i fyw yng Nghastell Windsor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2ec5c0a5565_0_85"/>
          <p:cNvSpPr txBox="1"/>
          <p:nvPr/>
        </p:nvSpPr>
        <p:spPr>
          <a:xfrm>
            <a:off x="956750" y="5107775"/>
            <a:ext cx="6602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b="1" i="0" lang="en-US" sz="14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 wirionedd, un celwydd am yr Alban. Pa un yw'r celwydd?: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Caeredin oedd y ddinas gyntaf yn y byd i gael ei gwasanaeth ambiwlans ei hunan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Yr ungorn yw anifail swyddogol yr Alban 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Baner yr Alban, y Saltire, yw'r faner genedlaethol hynaf sy'n dal i gael ei defnyddio 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g2ec5c0a5565_0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2ec5c0a5565_0_59"/>
          <p:cNvSpPr/>
          <p:nvPr/>
        </p:nvSpPr>
        <p:spPr>
          <a:xfrm>
            <a:off x="5773375" y="305955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 Venezuela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2ec5c0a5565_0_59"/>
          <p:cNvSpPr/>
          <p:nvPr/>
        </p:nvSpPr>
        <p:spPr>
          <a:xfrm>
            <a:off x="5773375" y="415130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Arizona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2ec5c0a5565_0_59"/>
          <p:cNvSpPr/>
          <p:nvPr/>
        </p:nvSpPr>
        <p:spPr>
          <a:xfrm>
            <a:off x="5773375" y="191670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Mynydd Etna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ec5c0a5565_0_59"/>
          <p:cNvSpPr txBox="1"/>
          <p:nvPr/>
        </p:nvSpPr>
        <p:spPr>
          <a:xfrm>
            <a:off x="956750" y="1916400"/>
            <a:ext cx="4437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i="0" lang="en-US" sz="14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losgfynydd byw, yn edrych i lawr dros Sisili, yr Eidal, sy'n cael ei alw'n 'y Mynydd sy'n Mygu' ('The Smoking Mountain')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Mynydd Etna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Mynydd Vesuvius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Mynydd Everest</a:t>
            </a:r>
            <a:endParaRPr b="0" i="0" sz="1400" u="none" cap="none" strike="noStrike">
              <a:solidFill>
                <a:srgbClr val="008C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2ec5c0a5565_0_59"/>
          <p:cNvSpPr txBox="1"/>
          <p:nvPr/>
        </p:nvSpPr>
        <p:spPr>
          <a:xfrm>
            <a:off x="956746" y="3059550"/>
            <a:ext cx="425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 mha wlad yn Ne America mae'r rhaeadr uchaf yn y byd, sy'n 3,200 troedfedd o uchder?  </a:t>
            </a:r>
            <a:br>
              <a:rPr b="0" i="0" lang="en-US" sz="1400" u="none" cap="none" strike="noStrike">
                <a:solidFill>
                  <a:srgbClr val="008CA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Mecsico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Venezuela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2ec5c0a5565_0_59"/>
          <p:cNvSpPr txBox="1"/>
          <p:nvPr/>
        </p:nvSpPr>
        <p:spPr>
          <a:xfrm>
            <a:off x="961852" y="4151300"/>
            <a:ext cx="462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 mha dalaith yn America mae'r Grand Canyon, a luniwyd gan afon Colorado?  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California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Arizona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Newfoundland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g2ec5c0a5565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2ec5c0a5565_0_113"/>
          <p:cNvSpPr/>
          <p:nvPr/>
        </p:nvSpPr>
        <p:spPr>
          <a:xfrm>
            <a:off x="5773375" y="3393500"/>
            <a:ext cx="19917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Gwlad yr Iâ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2ec5c0a5565_0_113"/>
          <p:cNvSpPr/>
          <p:nvPr/>
        </p:nvSpPr>
        <p:spPr>
          <a:xfrm>
            <a:off x="5773375" y="4254750"/>
            <a:ext cx="19917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Powys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2ec5c0a5565_0_113"/>
          <p:cNvSpPr/>
          <p:nvPr/>
        </p:nvSpPr>
        <p:spPr>
          <a:xfrm>
            <a:off x="5773375" y="1916700"/>
            <a:ext cx="1991700" cy="12954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Tiriogaeth y Gogledd 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(Northern Territory)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2ec5c0a5565_0_113"/>
          <p:cNvSpPr txBox="1"/>
          <p:nvPr/>
        </p:nvSpPr>
        <p:spPr>
          <a:xfrm>
            <a:off x="956747" y="1916050"/>
            <a:ext cx="4740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 Uluru, a elwir hefyd yn Ayers Rock, yn fonolith tywodfaen enfawr sy'n gysegredig i Awstraliaid Brodorol. 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 mha diriogaeth yn Awstralia mae'r tirnod arbennig hwn? </a:t>
            </a:r>
            <a:br>
              <a:rPr b="1" i="0" lang="en-US" sz="14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Cymru Newydd (New South Wales)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Tiriogaeth y Gogledd (Northern Territory)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Wellington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2ec5c0a5565_0_113"/>
          <p:cNvSpPr txBox="1"/>
          <p:nvPr/>
        </p:nvSpPr>
        <p:spPr>
          <a:xfrm>
            <a:off x="956746" y="3212025"/>
            <a:ext cx="4486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 mha wlad, sydd â'r llysenw 'Gwlad Tân a Rhew', mae llosgfynyddoedd byw a rhewlifoedd enfawr?</a:t>
            </a:r>
            <a:br>
              <a:rPr b="1" i="0" lang="en-US" sz="14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Yr Ynys Las (Greenland)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Gwlad yr Iâ 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Norwy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2ec5c0a5565_0_113"/>
          <p:cNvSpPr txBox="1"/>
          <p:nvPr/>
        </p:nvSpPr>
        <p:spPr>
          <a:xfrm>
            <a:off x="956750" y="4138550"/>
            <a:ext cx="3913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b="1" i="0" lang="en-US" sz="14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 mha sir mae Parc Cenedlaethol Bannau Brycheiniog sy'n enwog am ei raeadrau a'i lwybrau cerdded yn y mynyddoedd?</a:t>
            </a:r>
            <a:br>
              <a:rPr b="1" i="0" lang="en-US" sz="14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Powys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 Benfro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Swydd Amwythig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g2ec5c0a5565_0_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2ec5c0a5565_0_132"/>
          <p:cNvSpPr/>
          <p:nvPr/>
        </p:nvSpPr>
        <p:spPr>
          <a:xfrm>
            <a:off x="5773375" y="2832300"/>
            <a:ext cx="1881600" cy="1110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Bariau Anghymesur (Uneven Bars)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2ec5c0a5565_0_132"/>
          <p:cNvSpPr/>
          <p:nvPr/>
        </p:nvSpPr>
        <p:spPr>
          <a:xfrm>
            <a:off x="5773375" y="417870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b="1"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Nofio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2ec5c0a5565_0_132"/>
          <p:cNvSpPr/>
          <p:nvPr/>
        </p:nvSpPr>
        <p:spPr>
          <a:xfrm>
            <a:off x="5773375" y="191670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6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2ec5c0a5565_0_132"/>
          <p:cNvSpPr txBox="1"/>
          <p:nvPr/>
        </p:nvSpPr>
        <p:spPr>
          <a:xfrm>
            <a:off x="956758" y="1916700"/>
            <a:ext cx="4543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Sawl pwynt sydd i'w hennill am 'touchdown' mewn Pêl-droed Americanaidd?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2ec5c0a5565_0_132"/>
          <p:cNvSpPr txBox="1"/>
          <p:nvPr/>
        </p:nvSpPr>
        <p:spPr>
          <a:xfrm>
            <a:off x="956750" y="2832300"/>
            <a:ext cx="4398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offer a ddefnyddir mewn gymnasteg i wneud symudiadau swingio ac acrobateg?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Bariau Anghymesur (Uneven Bars)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Bariau Rheoledig (Regulated Bars)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Bariau Cyfochrog (Parallel Bars)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2ec5c0a5565_0_132"/>
          <p:cNvSpPr txBox="1"/>
          <p:nvPr/>
        </p:nvSpPr>
        <p:spPr>
          <a:xfrm>
            <a:off x="960222" y="4178699"/>
            <a:ext cx="4391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 mha gamp roedd Medi Harris yn cynrychioli Prydain yn y Gemau Olympaidd eleni? 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Rhwyfo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Nofio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2ec5c0a5565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2ec5c0a5565_0_152"/>
          <p:cNvSpPr/>
          <p:nvPr/>
        </p:nvSpPr>
        <p:spPr>
          <a:xfrm>
            <a:off x="5773375" y="280675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1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2ec5c0a5565_0_152"/>
          <p:cNvSpPr/>
          <p:nvPr/>
        </p:nvSpPr>
        <p:spPr>
          <a:xfrm>
            <a:off x="5773375" y="358175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Yr Aifft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2ec5c0a5565_0_152"/>
          <p:cNvSpPr/>
          <p:nvPr/>
        </p:nvSpPr>
        <p:spPr>
          <a:xfrm>
            <a:off x="5773375" y="203175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Serena Williams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2ec5c0a5565_0_152"/>
          <p:cNvSpPr txBox="1"/>
          <p:nvPr/>
        </p:nvSpPr>
        <p:spPr>
          <a:xfrm>
            <a:off x="956750" y="2631683"/>
            <a:ext cx="419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rif sydd i'r dde o'r rhif 20 ar fwrdd dartiau arferol?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2ec5c0a5565_0_152"/>
          <p:cNvSpPr txBox="1"/>
          <p:nvPr/>
        </p:nvSpPr>
        <p:spPr>
          <a:xfrm>
            <a:off x="960065" y="3547275"/>
            <a:ext cx="4193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wlad yn Affrica oedd y gyntaf i gyrraedd Cwpan y Byd, pêl-droed?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Yr Aifft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Cameroon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Côte d'Ivoire (Y Traeth Ifori)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2ec5c0a5565_0_152"/>
          <p:cNvSpPr txBox="1"/>
          <p:nvPr/>
        </p:nvSpPr>
        <p:spPr>
          <a:xfrm>
            <a:off x="960065" y="1916700"/>
            <a:ext cx="419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Pwy sydd wedi ennill y nifer fwyaf o 'grand slams' mewn tennis, Venus Williams ynteu Serena Williams?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g2ec5c0a5565_0_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2ec5c0a5565_0_184"/>
          <p:cNvSpPr/>
          <p:nvPr/>
        </p:nvSpPr>
        <p:spPr>
          <a:xfrm>
            <a:off x="5773375" y="282605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major lift.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2ec5c0a5565_0_184"/>
          <p:cNvSpPr/>
          <p:nvPr/>
        </p:nvSpPr>
        <p:spPr>
          <a:xfrm>
            <a:off x="5773375" y="359650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gone wrong!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ec5c0a5565_0_184"/>
          <p:cNvSpPr/>
          <p:nvPr/>
        </p:nvSpPr>
        <p:spPr>
          <a:xfrm>
            <a:off x="5773375" y="1916700"/>
            <a:ext cx="1881600" cy="7854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kindness of strangers. 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2ec5c0a5565_0_184"/>
          <p:cNvSpPr txBox="1"/>
          <p:nvPr/>
        </p:nvSpPr>
        <p:spPr>
          <a:xfrm>
            <a:off x="956750" y="1916050"/>
            <a:ext cx="459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Ffilm: </a:t>
            </a:r>
            <a:r>
              <a:rPr b="1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Streetcar Named Desire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(1951): ‘I have always relied on the ________ of _________.’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2ec5c0a5565_0_184"/>
          <p:cNvSpPr txBox="1"/>
          <p:nvPr/>
        </p:nvSpPr>
        <p:spPr>
          <a:xfrm>
            <a:off x="956750" y="2825756"/>
            <a:ext cx="459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Cân: </a:t>
            </a:r>
            <a:r>
              <a:rPr b="1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Hallelujah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 Leonard Cohen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‘It goes like this, the fourth, the fifth/ The minor falls, the _____ _____.’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2ec5c0a5565_0_184"/>
          <p:cNvSpPr txBox="1"/>
          <p:nvPr/>
        </p:nvSpPr>
        <p:spPr>
          <a:xfrm>
            <a:off x="960376" y="3596199"/>
            <a:ext cx="4585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Ffilm: </a:t>
            </a:r>
            <a:r>
              <a:rPr b="1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Wallace &amp; Gromit: The Wrong Trousers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(1993): 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‘It's the wrong trousers Gromit! And they've ____ ____!”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2eb4545e5db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eb4545e5db_0_22"/>
          <p:cNvSpPr txBox="1"/>
          <p:nvPr/>
        </p:nvSpPr>
        <p:spPr>
          <a:xfrm>
            <a:off x="946468" y="4054749"/>
            <a:ext cx="6484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prifddinas Canada?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Ottawa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Toronto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Montreal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2eb4545e5db_0_22"/>
          <p:cNvSpPr txBox="1"/>
          <p:nvPr/>
        </p:nvSpPr>
        <p:spPr>
          <a:xfrm>
            <a:off x="946475" y="1916038"/>
            <a:ext cx="6850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 ba gyfandir mae prifddinasoedd o'r enw Chisinau, </a:t>
            </a:r>
            <a:endParaRPr b="1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Ljubljana a Skopje?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Asia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America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Ewrop</a:t>
            </a:r>
            <a:endParaRPr b="1" i="0" sz="1800" u="none" cap="none" strike="noStrike">
              <a:solidFill>
                <a:srgbClr val="3434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2eb4545e5db_0_22"/>
          <p:cNvSpPr txBox="1"/>
          <p:nvPr/>
        </p:nvSpPr>
        <p:spPr>
          <a:xfrm>
            <a:off x="946468" y="2985401"/>
            <a:ext cx="6484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brifddinas sydd â'r enw swyddogol hiraf yn y byd ond sy'n cael ei nabod wrth enw byrrach?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Bangkok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Hanoi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Kuala Lumpur</a:t>
            </a:r>
            <a:endParaRPr b="1" i="0" sz="1800" u="none" cap="none" strike="noStrike">
              <a:solidFill>
                <a:srgbClr val="3434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g2ec5c0a5565_0_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2ec5c0a5565_0_171"/>
          <p:cNvSpPr/>
          <p:nvPr/>
        </p:nvSpPr>
        <p:spPr>
          <a:xfrm>
            <a:off x="5773375" y="269170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awake.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2ec5c0a5565_0_171"/>
          <p:cNvSpPr/>
          <p:nvPr/>
        </p:nvSpPr>
        <p:spPr>
          <a:xfrm>
            <a:off x="5773375" y="346670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sand.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2ec5c0a5565_0_171"/>
          <p:cNvSpPr/>
          <p:nvPr/>
        </p:nvSpPr>
        <p:spPr>
          <a:xfrm>
            <a:off x="5773375" y="191670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ddyfalbarhau. 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2ec5c0a5565_0_171"/>
          <p:cNvSpPr txBox="1"/>
          <p:nvPr/>
        </p:nvSpPr>
        <p:spPr>
          <a:xfrm>
            <a:off x="956750" y="2691225"/>
            <a:ext cx="4486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Ffilm: </a:t>
            </a:r>
            <a:r>
              <a:rPr b="1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Dune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(2021): “Dreams make good stories, but everything important happens when we're _____.”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2ec5c0a5565_0_171"/>
          <p:cNvSpPr txBox="1"/>
          <p:nvPr/>
        </p:nvSpPr>
        <p:spPr>
          <a:xfrm>
            <a:off x="953450" y="3466400"/>
            <a:ext cx="416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Cân: </a:t>
            </a:r>
            <a:r>
              <a:rPr b="1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Flowers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 Miley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Cyrus: ‘I can buy myself flowers/ Write my name in ___ ____.’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2ec5c0a5565_0_171"/>
          <p:cNvSpPr txBox="1"/>
          <p:nvPr/>
        </p:nvSpPr>
        <p:spPr>
          <a:xfrm>
            <a:off x="956750" y="1916050"/>
            <a:ext cx="469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Cân: </a:t>
            </a:r>
            <a:r>
              <a:rPr b="1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 hyn ‘da ni fod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gan Bwncath: ‘Pan oedden ni'n iau, er i'n cyrff fod mor frau / Roedd 'na awydd cryf i _________.’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g2ec5c0a5565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2ec5c0a5565_0_209"/>
          <p:cNvSpPr/>
          <p:nvPr/>
        </p:nvSpPr>
        <p:spPr>
          <a:xfrm>
            <a:off x="5773375" y="269170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Taylor Swift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2ec5c0a5565_0_209"/>
          <p:cNvSpPr/>
          <p:nvPr/>
        </p:nvSpPr>
        <p:spPr>
          <a:xfrm>
            <a:off x="5773375" y="346670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Sarah Lancashire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2ec5c0a5565_0_209"/>
          <p:cNvSpPr/>
          <p:nvPr/>
        </p:nvSpPr>
        <p:spPr>
          <a:xfrm>
            <a:off x="5773375" y="191670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Barbie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2ec5c0a5565_0_209"/>
          <p:cNvSpPr txBox="1"/>
          <p:nvPr/>
        </p:nvSpPr>
        <p:spPr>
          <a:xfrm>
            <a:off x="956757" y="1916050"/>
            <a:ext cx="4306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ffilm gomedi ffantasi enillodd fwyaf o arian yn y sinemâu yn 2023?</a:t>
            </a:r>
            <a:endParaRPr b="0" i="0" sz="1400" u="none" cap="none" strike="noStrike">
              <a:solidFill>
                <a:srgbClr val="3434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2ec5c0a5565_0_209"/>
          <p:cNvSpPr txBox="1"/>
          <p:nvPr/>
        </p:nvSpPr>
        <p:spPr>
          <a:xfrm>
            <a:off x="956750" y="2637307"/>
            <a:ext cx="420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Yn 2023, taith gyngherddau gan pa ganwr neu gantores oedd y gyntaf i ddod i mewn â $2bn?</a:t>
            </a:r>
            <a:endParaRPr b="0" i="0" sz="1400" u="none" cap="none" strike="noStrike">
              <a:solidFill>
                <a:srgbClr val="3434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2ec5c0a5565_0_209"/>
          <p:cNvSpPr txBox="1"/>
          <p:nvPr/>
        </p:nvSpPr>
        <p:spPr>
          <a:xfrm>
            <a:off x="960068" y="3358550"/>
            <a:ext cx="4197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Cafodd pennod olaf y gyfres Happy Valley ar y BBC fwy o wylwyr nag unrhyw ddrama deledu arall o Brydain yn 2023. Pwy oedd yn chwarae rhan y Sarjant Catherine Cawood?</a:t>
            </a:r>
            <a:endParaRPr b="0" i="0" sz="1400" u="none" cap="none" strike="noStrike">
              <a:solidFill>
                <a:srgbClr val="3434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g2ec5c0a5565_0_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2ec5c0a5565_0_220"/>
          <p:cNvSpPr/>
          <p:nvPr/>
        </p:nvSpPr>
        <p:spPr>
          <a:xfrm>
            <a:off x="5773375" y="2832950"/>
            <a:ext cx="1881600" cy="16302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Gwerthwyd crys Lakers oedd yn eiddo i Wilt Chamberlain am $4.9m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2ec5c0a5565_0_220"/>
          <p:cNvSpPr/>
          <p:nvPr/>
        </p:nvSpPr>
        <p:spPr>
          <a:xfrm>
            <a:off x="5773375" y="4695725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Shane MacGowan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2ec5c0a5565_0_220"/>
          <p:cNvSpPr/>
          <p:nvPr/>
        </p:nvSpPr>
        <p:spPr>
          <a:xfrm>
            <a:off x="5773375" y="191670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Wrecsam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2ec5c0a5565_0_220"/>
          <p:cNvSpPr txBox="1"/>
          <p:nvPr/>
        </p:nvSpPr>
        <p:spPr>
          <a:xfrm>
            <a:off x="961852" y="1916050"/>
            <a:ext cx="4653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glwb pêl-droed, sy'n eiddo i'r actorion enwog, Ryan Reynolds a Rob McElhenney, gafodd ddyrchafiad i'r Gynghrair Bêl-droed ar ôl absenoldeb o 15 mlynedd?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2ec5c0a5565_0_220"/>
          <p:cNvSpPr txBox="1"/>
          <p:nvPr/>
        </p:nvSpPr>
        <p:spPr>
          <a:xfrm>
            <a:off x="961852" y="3090338"/>
            <a:ext cx="4653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un o'r eitemau hyn a werthwyd am y pris mwyaf mewn ocsiwn yn 2023?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A: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Het dau gornel oedd yn perthyn i Napoleon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B: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Jeans oedd yn perthyn i'r canwr grunge Kurt Cobain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C: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Crys LA Lakers oedd yn eiddo i Wilt Chamberlain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2ec5c0a5565_0_220"/>
          <p:cNvSpPr txBox="1"/>
          <p:nvPr/>
        </p:nvSpPr>
        <p:spPr>
          <a:xfrm>
            <a:off x="961852" y="4695425"/>
            <a:ext cx="465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ganwr-gyfansoddwr Gwyddelig, a aned ym Mhrydain, a fu farw yn 2023?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g2ec5c0a5565_0_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2ec5c0a5565_0_244"/>
          <p:cNvSpPr/>
          <p:nvPr/>
        </p:nvSpPr>
        <p:spPr>
          <a:xfrm>
            <a:off x="5773375" y="2832950"/>
            <a:ext cx="1881600" cy="8463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Boeuf Bourguignon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2ec5c0a5565_0_244"/>
          <p:cNvSpPr/>
          <p:nvPr/>
        </p:nvSpPr>
        <p:spPr>
          <a:xfrm>
            <a:off x="5773375" y="4059925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Sushi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2ec5c0a5565_0_244"/>
          <p:cNvSpPr/>
          <p:nvPr/>
        </p:nvSpPr>
        <p:spPr>
          <a:xfrm>
            <a:off x="5773375" y="191670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Agua Fresca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2ec5c0a5565_0_244"/>
          <p:cNvSpPr txBox="1"/>
          <p:nvPr/>
        </p:nvSpPr>
        <p:spPr>
          <a:xfrm>
            <a:off x="956746" y="1913100"/>
            <a:ext cx="4445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ddiod boblogaidd o Mecsico sy'n cynnwys ffrwythau fel mango, pinafal a melon dŵr wedi'u blendio, gyda dŵr a joch o sudd leim?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2ec5c0a5565_0_244"/>
          <p:cNvSpPr txBox="1"/>
          <p:nvPr/>
        </p:nvSpPr>
        <p:spPr>
          <a:xfrm>
            <a:off x="956746" y="2794349"/>
            <a:ext cx="4445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bryd o fwyd o Ffrainc sy'n cynnwys darnau o gig eidion wedi'u coginio'n araf mewn gwin coch (Bwrgwyn yn aml), stoc cig eidion, moron, nionod/winwns, garlleg a bouquet garni?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2ec5c0a5565_0_244"/>
          <p:cNvSpPr txBox="1"/>
          <p:nvPr/>
        </p:nvSpPr>
        <p:spPr>
          <a:xfrm>
            <a:off x="960250" y="3937550"/>
            <a:ext cx="4196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derm o Japan sy'n cyfeirio at reis wedi'i sesno a chynhwysion eraill fel llysiau, pysgod, neu wymon? Caiff ei weini'n aml wedi'i rowlio mewn nori neu mewn dysgl.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g2ec5c0a5565_0_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2ec5c0a5565_0_254"/>
          <p:cNvSpPr/>
          <p:nvPr/>
        </p:nvSpPr>
        <p:spPr>
          <a:xfrm>
            <a:off x="5773375" y="191670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Sumac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2ec5c0a5565_0_254"/>
          <p:cNvSpPr txBox="1"/>
          <p:nvPr/>
        </p:nvSpPr>
        <p:spPr>
          <a:xfrm>
            <a:off x="956752" y="1916050"/>
            <a:ext cx="446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0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yw'r prif beth sy'n rhoi blas i "Za'atar", cyfuniad o sbeisys o'r Dwyrain Canol?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2ec5c0a5565_0_254"/>
          <p:cNvSpPr txBox="1"/>
          <p:nvPr/>
        </p:nvSpPr>
        <p:spPr>
          <a:xfrm>
            <a:off x="956752" y="2723646"/>
            <a:ext cx="4461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0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bryd traddodiadol o Dde America sy'n cynnwys sleisys tenau o bysgod amrwd, gan amlaf wedi'u mwydo mewn sudd sitrws fel leim neu lemwn, ac yn aml wedi'u cymysgu â winwns/nionod, pupur tsili, a choriander?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2ec5c0a5565_0_254"/>
          <p:cNvSpPr txBox="1"/>
          <p:nvPr/>
        </p:nvSpPr>
        <p:spPr>
          <a:xfrm>
            <a:off x="956752" y="3793153"/>
            <a:ext cx="446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b="0" i="0" lang="en-US" sz="14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ddiod draddodiadol, o Dwrci'n wreiddiol, sy'n cynnwys iogwrt, dŵr a halen, gyda mint neu giwcymber i roi blas weithiau?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2ec5c0a5565_0_254"/>
          <p:cNvSpPr/>
          <p:nvPr/>
        </p:nvSpPr>
        <p:spPr>
          <a:xfrm>
            <a:off x="5773375" y="2854925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Ceviche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g2ec5c0a5565_0_254"/>
          <p:cNvSpPr/>
          <p:nvPr/>
        </p:nvSpPr>
        <p:spPr>
          <a:xfrm>
            <a:off x="5773375" y="379315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Ayran 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g2ec5c0a5565_0_2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g2ec5c0a5565_0_280"/>
          <p:cNvSpPr txBox="1"/>
          <p:nvPr/>
        </p:nvSpPr>
        <p:spPr>
          <a:xfrm>
            <a:off x="956763" y="1916049"/>
            <a:ext cx="648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2ec5c0a5565_0_280"/>
          <p:cNvSpPr txBox="1"/>
          <p:nvPr/>
        </p:nvSpPr>
        <p:spPr>
          <a:xfrm>
            <a:off x="956762" y="2474543"/>
            <a:ext cx="648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2ec5c0a5565_0_280"/>
          <p:cNvSpPr txBox="1"/>
          <p:nvPr/>
        </p:nvSpPr>
        <p:spPr>
          <a:xfrm>
            <a:off x="956762" y="3033037"/>
            <a:ext cx="648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lang="en-US" sz="18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2ec5c0a5565_0_280"/>
          <p:cNvSpPr txBox="1"/>
          <p:nvPr/>
        </p:nvSpPr>
        <p:spPr>
          <a:xfrm>
            <a:off x="956760" y="3641826"/>
            <a:ext cx="648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2ec5c0a5565_0_280"/>
          <p:cNvSpPr txBox="1"/>
          <p:nvPr/>
        </p:nvSpPr>
        <p:spPr>
          <a:xfrm>
            <a:off x="956760" y="4250615"/>
            <a:ext cx="648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lang="en-US" sz="18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2ec5c0a5565_0_280"/>
          <p:cNvSpPr txBox="1"/>
          <p:nvPr/>
        </p:nvSpPr>
        <p:spPr>
          <a:xfrm>
            <a:off x="956760" y="4859404"/>
            <a:ext cx="648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lang="en-US" sz="18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2ec5c0a5565_0_280"/>
          <p:cNvSpPr/>
          <p:nvPr/>
        </p:nvSpPr>
        <p:spPr>
          <a:xfrm>
            <a:off x="5773375" y="191670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Ateb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2ec5c0a5565_0_280"/>
          <p:cNvSpPr/>
          <p:nvPr/>
        </p:nvSpPr>
        <p:spPr>
          <a:xfrm>
            <a:off x="5773375" y="2568475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Ateb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2ec5c0a5565_0_280"/>
          <p:cNvSpPr/>
          <p:nvPr/>
        </p:nvSpPr>
        <p:spPr>
          <a:xfrm>
            <a:off x="5773375" y="322025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Ateb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g2ec5c0a5565_0_280"/>
          <p:cNvSpPr/>
          <p:nvPr/>
        </p:nvSpPr>
        <p:spPr>
          <a:xfrm>
            <a:off x="5773375" y="3872025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Ateb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2ec5c0a5565_0_280"/>
          <p:cNvSpPr/>
          <p:nvPr/>
        </p:nvSpPr>
        <p:spPr>
          <a:xfrm>
            <a:off x="5773375" y="4523800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Ateb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g2ec5c0a5565_0_280"/>
          <p:cNvSpPr/>
          <p:nvPr/>
        </p:nvSpPr>
        <p:spPr>
          <a:xfrm>
            <a:off x="5773375" y="5175575"/>
            <a:ext cx="1881600" cy="5226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Ateb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956738" y="1916049"/>
            <a:ext cx="648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yw'r prif liw ar faner y Cenhedloedd Unedig?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56738" y="2462047"/>
            <a:ext cx="6484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Yn 1900, darganfuwyd mai mosgitos oedd yn trosglwyddo math arbennig o salwch. Pa liw sydd ar y salwch? 'Y dwymyn _____"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961857" y="3269646"/>
            <a:ext cx="6474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lliw papur litmws sydd wedi'i roi mewn hydoddiant asidaidd (acid solution)?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956757" y="3992094"/>
            <a:ext cx="6484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 saith lliw mewn enfys. P'un sydd ar goll yma? Coch, oren, melyn, gwyrdd, glas, fioled…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956750" y="4731871"/>
            <a:ext cx="6484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liw yw wyau emiw?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Gwyrdd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Porffor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961857" y="5471619"/>
            <a:ext cx="6474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Yn 1986, cafodd ffilm ei henwebu am 11 Oscar ond wnaeth hi ddim ennill yr un. Beth oedd ei henw? The Color…?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956750" y="1902375"/>
            <a:ext cx="7485600" cy="16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 wirionedd, un celwydd am gyfnod y Rhufeiniaid. Pa un yw'r celwydd?: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Roedd llawer o liwiau ar gerfluniau Rhufeinig yn wreiddiol</a:t>
            </a:r>
            <a:b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Nid trwy doriad cesaraidd (caesarean section) y cafodd Iwl Cesar (Julius Caesar) ei eni</a:t>
            </a:r>
            <a:b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Weithiau, roedd y Rhufeiniaid yn defnyddio powdwr wedi'i wneud o ymennydd brogaod fel past dannedd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956750" y="3625875"/>
            <a:ext cx="7630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 wirionedd, un celwydd am Shakespeare. Pa un yw'r celwydd?: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Chafodd Shakespeare ddim addysg. Dysgodd ei hunan i ddarllen ac ysgrifennu </a:t>
            </a:r>
            <a:b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Cafodd Shakespeare ei eni a marw ar yr un dyddiad, sef Dydd San Siôr, 23 Ebrill  </a:t>
            </a:r>
            <a:b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Yn ei ewyllys, gadawodd Shakespeare ei dŷ i’w ferch a’i ‘wely ail orau’ i’w wraig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956750" y="4826175"/>
            <a:ext cx="79212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 wirionedd, un celwydd am Dân Mawr Llundain. Pa un yw'r celwydd?: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Defnyddiodd cwmnïau yswiriant y tân i roi hwb i sefydlu'r frigâd dân gyntaf </a:t>
            </a:r>
            <a:b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Meddyliodd Arglwydd Faer Llundain mai tân bach, dibwys oedd e, </a:t>
            </a:r>
            <a:b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 aeth yn ôl i’r gwely</a:t>
            </a:r>
            <a:b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Becws Farriner’s yn Pudding Lane oedd man cychwyn y tân 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2eb4545e5db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eb4545e5db_0_66"/>
          <p:cNvSpPr txBox="1"/>
          <p:nvPr/>
        </p:nvSpPr>
        <p:spPr>
          <a:xfrm>
            <a:off x="956750" y="1916125"/>
            <a:ext cx="6917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 wirionedd, un celwydd am y Canoloesoedd. Pa un yw'r celwydd?: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Roedd anifeiliaid yn cael eu rhoi ar brawf am lofruddio a throseddau eraill </a:t>
            </a:r>
            <a:b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 at yr unfed ganrif ar bymtheg (16eg ganrif), ychydig iawn o lwyau oedd yn Lloegr </a:t>
            </a:r>
            <a:b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Roedd pupur a siwgwr yn costio mwy nag aur, yn ôl pwysau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eb4545e5db_0_66"/>
          <p:cNvSpPr txBox="1"/>
          <p:nvPr/>
        </p:nvSpPr>
        <p:spPr>
          <a:xfrm>
            <a:off x="956750" y="3480825"/>
            <a:ext cx="7112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 wirionedd, un celwydd am y Frenhines Victoria. Pa un yw'r celwydd?: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Nid Victoria oedd 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 henw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cyntaf</a:t>
            </a:r>
            <a:b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ofynnodd i'w gŵr ei phriodi, nid ef yn gofyn iddi hi</a:t>
            </a:r>
            <a:b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oedd yr aelod cyntaf o'r teulu Brenhinol i fyw yng Nghastell Windsor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eb4545e5db_0_66"/>
          <p:cNvSpPr txBox="1"/>
          <p:nvPr/>
        </p:nvSpPr>
        <p:spPr>
          <a:xfrm>
            <a:off x="956750" y="4783925"/>
            <a:ext cx="8163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 wirionedd, un celwydd am yr Alban. Pa un yw'r celwydd?: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Caeredin oedd y ddinas gyntaf yn y byd i gael ei gwasanaeth ambiwlans ei hunan</a:t>
            </a:r>
            <a:b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Yr ungorn yw anifail swyddogol yr Alban </a:t>
            </a:r>
            <a:b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Baner yr Alban, y Saltire, yw'r faner genedlaethol hynaf sy'n dal i gael ei defnyddio 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956738" y="1913099"/>
            <a:ext cx="6484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losgfynydd byw, yn edrych i lawr dros Sisili, yr Eidal, sy'n cael ei alw'n 'y Mynydd sy'n Mygu' ('The Smoking Mountain')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Mynydd Etna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Mynydd Vesuvius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Mynydd Everest</a:t>
            </a:r>
            <a:endParaRPr b="0" i="0" sz="1400" u="none" cap="none" strike="noStrike">
              <a:solidFill>
                <a:srgbClr val="008C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956738" y="2982601"/>
            <a:ext cx="6484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 mha wlad yn Ne America mae'r rhaeadr uchaf yn y byd, sy'n 3,200 troedfedd o uchder?  </a:t>
            </a:r>
            <a:br>
              <a:rPr b="0" i="0" lang="en-US" sz="1400" u="none" cap="none" strike="noStrike">
                <a:solidFill>
                  <a:srgbClr val="008CA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Mecsico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Venezuela</a:t>
            </a:r>
            <a:endParaRPr b="1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961857" y="4052093"/>
            <a:ext cx="6474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 mha dalaith yn America mae'r Grand Canyon, a luniwyd gan afon Colorado? 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California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Arizona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Newfoundland</a:t>
            </a:r>
            <a:endParaRPr b="1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2eb4545e5db_0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eb4545e5db_0_109"/>
          <p:cNvSpPr txBox="1"/>
          <p:nvPr/>
        </p:nvSpPr>
        <p:spPr>
          <a:xfrm>
            <a:off x="956738" y="1916050"/>
            <a:ext cx="6484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 Uluru, a elwir hefyd yn Ayers Rock, yn fonolith tywodfaen enfawr sy'n gysegredig i Awstraliaid Brodorol. Ym mha diriogaeth yn Awstralia mae'r tirnod arbennig hwn? </a:t>
            </a:r>
            <a:br>
              <a:rPr b="1" i="0" lang="en-US" sz="17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Cymru Newydd (New South Wales)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Tiriogaeth y Gogledd (Northern Territory)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Wellington</a:t>
            </a:r>
            <a:endParaRPr b="1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eb4545e5db_0_109"/>
          <p:cNvSpPr txBox="1"/>
          <p:nvPr/>
        </p:nvSpPr>
        <p:spPr>
          <a:xfrm>
            <a:off x="956738" y="3428575"/>
            <a:ext cx="6484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 mha wlad, sydd â'r llysenw 'Gwlad Tân a Rhew', mae llosgfynyddoedd byw a rhewlifoedd enfawr?</a:t>
            </a:r>
            <a:br>
              <a:rPr b="1" i="0" lang="en-US" sz="17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Yr Ynys Las (Greenland)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Gwlad yr Iâ 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Norwy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eb4545e5db_0_109"/>
          <p:cNvSpPr txBox="1"/>
          <p:nvPr/>
        </p:nvSpPr>
        <p:spPr>
          <a:xfrm>
            <a:off x="956738" y="4470050"/>
            <a:ext cx="6484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 mha sir mae Parc Cenedlaethol Bannau Brycheiniog sy'n enwog am ei raeadrau a'i lwybrau cerdded yn y mynyddoedd?</a:t>
            </a:r>
            <a:br>
              <a:rPr b="1" i="0" lang="en-US" sz="17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Powys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 Benfro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Swydd Amwythig</a:t>
            </a:r>
            <a:endParaRPr b="1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23a1fc172f0_1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3a1fc172f0_1_29"/>
          <p:cNvSpPr txBox="1"/>
          <p:nvPr/>
        </p:nvSpPr>
        <p:spPr>
          <a:xfrm>
            <a:off x="956750" y="1916700"/>
            <a:ext cx="6698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Sawl pwynt sydd i'w hennill am 'touchdown' mewn Pêl-droed Americanaidd?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3a1fc172f0_1_29"/>
          <p:cNvSpPr txBox="1"/>
          <p:nvPr/>
        </p:nvSpPr>
        <p:spPr>
          <a:xfrm>
            <a:off x="956738" y="2909121"/>
            <a:ext cx="6484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i="0" lang="en-US" sz="18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offer a ddefnyddir mewn gymnasteg i wneud symudiadau swingio ac acrobateg?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Bariau Anghymesur (Uneven Bars)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Bariau Rheoledig (Regulated Bars)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Bariau Cyfochrog (Parallel Bars)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23a1fc172f0_1_29"/>
          <p:cNvSpPr txBox="1"/>
          <p:nvPr/>
        </p:nvSpPr>
        <p:spPr>
          <a:xfrm>
            <a:off x="961857" y="4314700"/>
            <a:ext cx="6474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C9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 mha gamp roedd Medi Harris yn cynrychioli Prydain yn y Gemau Olympaidd eleni? </a:t>
            </a:r>
            <a:b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Rhwyfo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Nofio 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2019-05-03T11:32:29Z</dcterms:created>
  <dc:creator>Microsoft Office User</dc:creator>
</cp:coreProperties>
</file>